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3"/>
  </p:notesMasterIdLst>
  <p:handoutMasterIdLst>
    <p:handoutMasterId r:id="rId44"/>
  </p:handoutMasterIdLst>
  <p:sldIdLst>
    <p:sldId id="256" r:id="rId5"/>
    <p:sldId id="260" r:id="rId6"/>
    <p:sldId id="293" r:id="rId7"/>
    <p:sldId id="280" r:id="rId8"/>
    <p:sldId id="299" r:id="rId9"/>
    <p:sldId id="298" r:id="rId10"/>
    <p:sldId id="294" r:id="rId11"/>
    <p:sldId id="295" r:id="rId12"/>
    <p:sldId id="297" r:id="rId13"/>
    <p:sldId id="285" r:id="rId14"/>
    <p:sldId id="300" r:id="rId15"/>
    <p:sldId id="301" r:id="rId16"/>
    <p:sldId id="304" r:id="rId17"/>
    <p:sldId id="315" r:id="rId18"/>
    <p:sldId id="306" r:id="rId19"/>
    <p:sldId id="308" r:id="rId20"/>
    <p:sldId id="310" r:id="rId21"/>
    <p:sldId id="312" r:id="rId22"/>
    <p:sldId id="319" r:id="rId23"/>
    <p:sldId id="331" r:id="rId24"/>
    <p:sldId id="316" r:id="rId25"/>
    <p:sldId id="317" r:id="rId26"/>
    <p:sldId id="322" r:id="rId27"/>
    <p:sldId id="320" r:id="rId28"/>
    <p:sldId id="323" r:id="rId29"/>
    <p:sldId id="334" r:id="rId30"/>
    <p:sldId id="329" r:id="rId31"/>
    <p:sldId id="325" r:id="rId32"/>
    <p:sldId id="335" r:id="rId33"/>
    <p:sldId id="326" r:id="rId34"/>
    <p:sldId id="336" r:id="rId35"/>
    <p:sldId id="327" r:id="rId36"/>
    <p:sldId id="337" r:id="rId37"/>
    <p:sldId id="328" r:id="rId38"/>
    <p:sldId id="338" r:id="rId39"/>
    <p:sldId id="332" r:id="rId40"/>
    <p:sldId id="333" r:id="rId41"/>
    <p:sldId id="288"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AHUL SINGARAPU" initials="RS" lastIdx="1" clrIdx="0">
    <p:extLst>
      <p:ext uri="{19B8F6BF-5375-455C-9EA6-DF929625EA0E}">
        <p15:presenceInfo xmlns:p15="http://schemas.microsoft.com/office/powerpoint/2012/main" userId="77235437fb46dc0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99"/>
    <a:srgbClr val="333399"/>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58" autoAdjust="0"/>
    <p:restoredTop sz="94641" autoAdjust="0"/>
  </p:normalViewPr>
  <p:slideViewPr>
    <p:cSldViewPr snapToGrid="0">
      <p:cViewPr varScale="1">
        <p:scale>
          <a:sx n="86" d="100"/>
          <a:sy n="86" d="100"/>
        </p:scale>
        <p:origin x="494" y="67"/>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11-18T15:49:58.939" idx="1">
    <p:pos x="449" y="-566"/>
    <p:text/>
    <p:extLst>
      <p:ext uri="{C676402C-5697-4E1C-873F-D02D1690AC5C}">
        <p15:threadingInfo xmlns:p15="http://schemas.microsoft.com/office/powerpoint/2012/main" timeZoneBias="-33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1/10/2023</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1/10/2023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3161489" y="1188906"/>
            <a:ext cx="5869021" cy="3435847"/>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3633405" y="3783853"/>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811826" y="1618468"/>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4141568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dirty="0"/>
              <a:t>Click icon to add picture</a:t>
            </a:r>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dirty="0"/>
              <a:t>Click icon to add picture</a:t>
            </a:r>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dirty="0"/>
              <a:t>Click icon to add picture</a:t>
            </a:r>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dirty="0"/>
              <a:t>Click icon to add picture</a:t>
            </a:r>
          </a:p>
        </p:txBody>
      </p:sp>
      <p:sp>
        <p:nvSpPr>
          <p:cNvPr id="5" name="Title 4">
            <a:extLst>
              <a:ext uri="{FF2B5EF4-FFF2-40B4-BE49-F238E27FC236}">
                <a16:creationId xmlns:a16="http://schemas.microsoft.com/office/drawing/2014/main" id="{84693B43-5C66-71D8-55C9-DC8F81F66809}"/>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Ls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hyperlink" Target="https://crex-exchange.netlify.app/" TargetMode="Externa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1420429" y="754602"/>
            <a:ext cx="9712170" cy="5113539"/>
          </a:xfrm>
        </p:spPr>
        <p:txBody>
          <a:bodyPr/>
          <a:lstStyle/>
          <a:p>
            <a:r>
              <a:rPr lang="en-US" sz="4000" dirty="0">
                <a:ln w="19050">
                  <a:noFill/>
                </a:ln>
                <a:solidFill>
                  <a:schemeClr val="bg1"/>
                </a:solidFill>
                <a:latin typeface="Times New Roman" panose="02020603050405020304" pitchFamily="18" charset="0"/>
                <a:cs typeface="Times New Roman" panose="02020603050405020304" pitchFamily="18" charset="0"/>
              </a:rPr>
              <a:t>Decentralized finance application using blockchain technology</a:t>
            </a:r>
          </a:p>
        </p:txBody>
      </p:sp>
      <p:graphicFrame>
        <p:nvGraphicFramePr>
          <p:cNvPr id="3" name="Table 3">
            <a:extLst>
              <a:ext uri="{FF2B5EF4-FFF2-40B4-BE49-F238E27FC236}">
                <a16:creationId xmlns:a16="http://schemas.microsoft.com/office/drawing/2014/main" id="{44F90D7D-2B30-CE99-98BC-D7B89591D63F}"/>
              </a:ext>
            </a:extLst>
          </p:cNvPr>
          <p:cNvGraphicFramePr>
            <a:graphicFrameLocks noGrp="1"/>
          </p:cNvGraphicFramePr>
          <p:nvPr>
            <p:extLst>
              <p:ext uri="{D42A27DB-BD31-4B8C-83A1-F6EECF244321}">
                <p14:modId xmlns:p14="http://schemas.microsoft.com/office/powerpoint/2010/main" val="2297050414"/>
              </p:ext>
            </p:extLst>
          </p:nvPr>
        </p:nvGraphicFramePr>
        <p:xfrm>
          <a:off x="6409677" y="3429000"/>
          <a:ext cx="4606938" cy="2062480"/>
        </p:xfrm>
        <a:graphic>
          <a:graphicData uri="http://schemas.openxmlformats.org/drawingml/2006/table">
            <a:tbl>
              <a:tblPr firstRow="1" bandRow="1">
                <a:tableStyleId>{2D5ABB26-0587-4C30-8999-92F81FD0307C}</a:tableStyleId>
              </a:tblPr>
              <a:tblGrid>
                <a:gridCol w="1518082">
                  <a:extLst>
                    <a:ext uri="{9D8B030D-6E8A-4147-A177-3AD203B41FA5}">
                      <a16:colId xmlns:a16="http://schemas.microsoft.com/office/drawing/2014/main" val="3374924513"/>
                    </a:ext>
                  </a:extLst>
                </a:gridCol>
                <a:gridCol w="3088856">
                  <a:extLst>
                    <a:ext uri="{9D8B030D-6E8A-4147-A177-3AD203B41FA5}">
                      <a16:colId xmlns:a16="http://schemas.microsoft.com/office/drawing/2014/main" val="2979648450"/>
                    </a:ext>
                  </a:extLst>
                </a:gridCol>
              </a:tblGrid>
              <a:tr h="370840">
                <a:tc>
                  <a:txBody>
                    <a:bodyPr/>
                    <a:lstStyle/>
                    <a:p>
                      <a:pPr marL="0" indent="0">
                        <a:buFontTx/>
                        <a:buNone/>
                      </a:pPr>
                      <a:endParaRPr lang="en-US" sz="1600" dirty="0">
                        <a:solidFill>
                          <a:schemeClr val="bg1"/>
                        </a:solidFill>
                        <a:latin typeface="Times New Roman" panose="02020603050405020304" pitchFamily="18" charset="0"/>
                        <a:cs typeface="Times New Roman" panose="02020603050405020304" pitchFamily="18" charset="0"/>
                      </a:endParaRPr>
                    </a:p>
                    <a:p>
                      <a:pPr marL="0" indent="0">
                        <a:buFontTx/>
                        <a:buNone/>
                      </a:pPr>
                      <a:endParaRPr lang="en-IN"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endParaRPr lang="en-IN"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6226593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Times New Roman" panose="02020603050405020304" pitchFamily="18" charset="0"/>
                          <a:cs typeface="Times New Roman" panose="02020603050405020304" pitchFamily="18" charset="0"/>
                        </a:rPr>
                        <a:t>19BD1A05C3</a:t>
                      </a:r>
                      <a:endParaRPr lang="en-IN"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r>
                        <a:rPr lang="en-IN" sz="1600" dirty="0">
                          <a:solidFill>
                            <a:schemeClr val="bg1"/>
                          </a:solidFill>
                          <a:latin typeface="Times New Roman" panose="02020603050405020304" pitchFamily="18" charset="0"/>
                          <a:cs typeface="Times New Roman" panose="02020603050405020304" pitchFamily="18" charset="0"/>
                        </a:rPr>
                        <a:t>AKSHAYA CHANCHALA</a:t>
                      </a:r>
                    </a:p>
                  </a:txBody>
                  <a:tcPr/>
                </a:tc>
                <a:extLst>
                  <a:ext uri="{0D108BD9-81ED-4DB2-BD59-A6C34878D82A}">
                    <a16:rowId xmlns:a16="http://schemas.microsoft.com/office/drawing/2014/main" val="1856215555"/>
                  </a:ext>
                </a:extLst>
              </a:tr>
              <a:tr h="370840">
                <a:tc>
                  <a:txBody>
                    <a:bodyPr/>
                    <a:lstStyle/>
                    <a:p>
                      <a:pPr algn="ctr"/>
                      <a:r>
                        <a:rPr lang="en-US" sz="1600" dirty="0">
                          <a:solidFill>
                            <a:schemeClr val="bg1"/>
                          </a:solidFill>
                          <a:latin typeface="Times New Roman" panose="02020603050405020304" pitchFamily="18" charset="0"/>
                          <a:cs typeface="Times New Roman" panose="02020603050405020304" pitchFamily="18" charset="0"/>
                        </a:rPr>
                        <a:t>19BD1A05C4</a:t>
                      </a:r>
                      <a:endParaRPr lang="en-IN"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Times New Roman" panose="02020603050405020304" pitchFamily="18" charset="0"/>
                          <a:cs typeface="Times New Roman" panose="02020603050405020304" pitchFamily="18" charset="0"/>
                        </a:rPr>
                        <a:t>A. PEARL PRIYANKA</a:t>
                      </a:r>
                      <a:endParaRPr lang="en-IN"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09678845"/>
                  </a:ext>
                </a:extLst>
              </a:tr>
              <a:tr h="370840">
                <a:tc>
                  <a:txBody>
                    <a:bodyPr/>
                    <a:lstStyle/>
                    <a:p>
                      <a:pPr algn="ctr"/>
                      <a:r>
                        <a:rPr lang="en-US" sz="1600" dirty="0">
                          <a:solidFill>
                            <a:schemeClr val="bg1"/>
                          </a:solidFill>
                          <a:latin typeface="Times New Roman" panose="02020603050405020304" pitchFamily="18" charset="0"/>
                          <a:cs typeface="Times New Roman" panose="02020603050405020304" pitchFamily="18" charset="0"/>
                        </a:rPr>
                        <a:t>19BD1A05CD </a:t>
                      </a:r>
                      <a:endParaRPr lang="en-IN"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r>
                        <a:rPr lang="en-US" sz="1600" dirty="0">
                          <a:solidFill>
                            <a:schemeClr val="bg1"/>
                          </a:solidFill>
                          <a:latin typeface="Times New Roman" panose="02020603050405020304" pitchFamily="18" charset="0"/>
                          <a:cs typeface="Times New Roman" panose="02020603050405020304" pitchFamily="18" charset="0"/>
                        </a:rPr>
                        <a:t>CH. ASVITHA REDDY</a:t>
                      </a:r>
                      <a:endParaRPr lang="en-IN"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10741488"/>
                  </a:ext>
                </a:extLst>
              </a:tr>
              <a:tr h="370840">
                <a:tc>
                  <a:txBody>
                    <a:bodyPr/>
                    <a:lstStyle/>
                    <a:p>
                      <a:pPr algn="ctr"/>
                      <a:r>
                        <a:rPr lang="en-US" sz="1600" dirty="0">
                          <a:solidFill>
                            <a:schemeClr val="bg1"/>
                          </a:solidFill>
                          <a:latin typeface="Times New Roman" panose="02020603050405020304" pitchFamily="18" charset="0"/>
                          <a:cs typeface="Times New Roman" panose="02020603050405020304" pitchFamily="18" charset="0"/>
                        </a:rPr>
                        <a:t>19BD1A05DL </a:t>
                      </a:r>
                      <a:endParaRPr lang="en-IN"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r>
                        <a:rPr lang="en-US" sz="1600" dirty="0">
                          <a:solidFill>
                            <a:schemeClr val="bg1"/>
                          </a:solidFill>
                          <a:latin typeface="Times New Roman" panose="02020603050405020304" pitchFamily="18" charset="0"/>
                          <a:cs typeface="Times New Roman" panose="02020603050405020304" pitchFamily="18" charset="0"/>
                        </a:rPr>
                        <a:t>S. RAHUL</a:t>
                      </a:r>
                      <a:endParaRPr lang="en-IN"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25395460"/>
                  </a:ext>
                </a:extLst>
              </a:tr>
            </a:tbl>
          </a:graphicData>
        </a:graphic>
      </p:graphicFrame>
    </p:spTree>
    <p:extLst>
      <p:ext uri="{BB962C8B-B14F-4D97-AF65-F5344CB8AC3E}">
        <p14:creationId xmlns:p14="http://schemas.microsoft.com/office/powerpoint/2010/main" val="1883836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A6271D55-53DC-CF56-C6CA-E71DDC2F85E7}"/>
              </a:ext>
            </a:extLst>
          </p:cNvPr>
          <p:cNvSpPr>
            <a:spLocks noGrp="1"/>
          </p:cNvSpPr>
          <p:nvPr>
            <p:ph type="body" sz="quarter" idx="13"/>
          </p:nvPr>
        </p:nvSpPr>
        <p:spPr>
          <a:xfrm>
            <a:off x="865001" y="1490926"/>
            <a:ext cx="2382386" cy="613702"/>
          </a:xfrm>
        </p:spPr>
        <p:txBody>
          <a:bodyPr anchor="t"/>
          <a:lstStyle/>
          <a:p>
            <a:r>
              <a:rPr lang="en-US" dirty="0">
                <a:solidFill>
                  <a:schemeClr val="bg1"/>
                </a:solidFill>
                <a:latin typeface="Times New Roman" panose="02020603050405020304" pitchFamily="18" charset="0"/>
                <a:cs typeface="Times New Roman" panose="02020603050405020304" pitchFamily="18" charset="0"/>
              </a:rPr>
              <a:t>Blockchain technology</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29" name="Text Placeholder 28">
            <a:extLst>
              <a:ext uri="{FF2B5EF4-FFF2-40B4-BE49-F238E27FC236}">
                <a16:creationId xmlns:a16="http://schemas.microsoft.com/office/drawing/2014/main" id="{D3C0B201-CA6E-9944-7F14-628839C04CCB}"/>
              </a:ext>
            </a:extLst>
          </p:cNvPr>
          <p:cNvSpPr>
            <a:spLocks noGrp="1"/>
          </p:cNvSpPr>
          <p:nvPr>
            <p:ph type="body" sz="quarter" idx="15"/>
          </p:nvPr>
        </p:nvSpPr>
        <p:spPr>
          <a:xfrm>
            <a:off x="865001" y="2109854"/>
            <a:ext cx="2382386" cy="1663156"/>
          </a:xfrm>
        </p:spPr>
        <p:txBody>
          <a:bodyPr>
            <a:normAutofit/>
          </a:bodyPr>
          <a:lstStyle/>
          <a:p>
            <a:r>
              <a:rPr lang="en-US" dirty="0">
                <a:latin typeface="Times New Roman" panose="02020603050405020304" pitchFamily="18" charset="0"/>
                <a:cs typeface="Times New Roman" panose="02020603050405020304" pitchFamily="18" charset="0"/>
              </a:rPr>
              <a:t>Distributed, gives you the ability to build decentralized apps, secure.</a:t>
            </a:r>
            <a:endParaRPr lang="en-IN" dirty="0">
              <a:latin typeface="Times New Roman" panose="02020603050405020304" pitchFamily="18" charset="0"/>
              <a:cs typeface="Times New Roman" panose="02020603050405020304" pitchFamily="18" charset="0"/>
            </a:endParaRPr>
          </a:p>
        </p:txBody>
      </p:sp>
      <p:sp>
        <p:nvSpPr>
          <p:cNvPr id="30" name="Text Placeholder 29">
            <a:extLst>
              <a:ext uri="{FF2B5EF4-FFF2-40B4-BE49-F238E27FC236}">
                <a16:creationId xmlns:a16="http://schemas.microsoft.com/office/drawing/2014/main" id="{81CF7161-523E-BFDB-CB7C-059EF748C4D5}"/>
              </a:ext>
            </a:extLst>
          </p:cNvPr>
          <p:cNvSpPr>
            <a:spLocks noGrp="1"/>
          </p:cNvSpPr>
          <p:nvPr>
            <p:ph type="body" sz="quarter" idx="16"/>
          </p:nvPr>
        </p:nvSpPr>
        <p:spPr>
          <a:xfrm>
            <a:off x="3548529" y="1490926"/>
            <a:ext cx="2382386" cy="613702"/>
          </a:xfrm>
        </p:spPr>
        <p:txBody>
          <a:bodyPr anchor="t"/>
          <a:lstStyle/>
          <a:p>
            <a:r>
              <a:rPr lang="en-US" dirty="0">
                <a:solidFill>
                  <a:schemeClr val="bg1"/>
                </a:solidFill>
                <a:latin typeface="Times New Roman" panose="02020603050405020304" pitchFamily="18" charset="0"/>
                <a:cs typeface="Times New Roman" panose="02020603050405020304" pitchFamily="18" charset="0"/>
              </a:rPr>
              <a:t>Ethereum network</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31" name="Text Placeholder 30">
            <a:extLst>
              <a:ext uri="{FF2B5EF4-FFF2-40B4-BE49-F238E27FC236}">
                <a16:creationId xmlns:a16="http://schemas.microsoft.com/office/drawing/2014/main" id="{5A9908CC-A842-40BE-BA1E-BEFBCE02030E}"/>
              </a:ext>
            </a:extLst>
          </p:cNvPr>
          <p:cNvSpPr>
            <a:spLocks noGrp="1"/>
          </p:cNvSpPr>
          <p:nvPr>
            <p:ph type="body" sz="quarter" idx="17"/>
          </p:nvPr>
        </p:nvSpPr>
        <p:spPr>
          <a:xfrm>
            <a:off x="3548529" y="2109854"/>
            <a:ext cx="2382386" cy="1663156"/>
          </a:xfrm>
        </p:spPr>
        <p:txBody>
          <a:bodyPr>
            <a:normAutofit/>
          </a:bodyPr>
          <a:lstStyle/>
          <a:p>
            <a:r>
              <a:rPr lang="en-US" dirty="0">
                <a:latin typeface="Times New Roman" panose="02020603050405020304" pitchFamily="18" charset="0"/>
                <a:cs typeface="Times New Roman" panose="02020603050405020304" pitchFamily="18" charset="0"/>
              </a:rPr>
              <a:t>Has EVM which makes it easier for developers to build dapps in any language and run them on the blockchain. </a:t>
            </a:r>
            <a:endParaRPr lang="en-IN" dirty="0">
              <a:latin typeface="Times New Roman" panose="02020603050405020304" pitchFamily="18" charset="0"/>
              <a:cs typeface="Times New Roman" panose="02020603050405020304" pitchFamily="18" charset="0"/>
            </a:endParaRPr>
          </a:p>
        </p:txBody>
      </p:sp>
      <p:sp>
        <p:nvSpPr>
          <p:cNvPr id="32" name="Text Placeholder 31">
            <a:extLst>
              <a:ext uri="{FF2B5EF4-FFF2-40B4-BE49-F238E27FC236}">
                <a16:creationId xmlns:a16="http://schemas.microsoft.com/office/drawing/2014/main" id="{EBB47C56-51A0-C0AA-360E-EAFF3789AA84}"/>
              </a:ext>
            </a:extLst>
          </p:cNvPr>
          <p:cNvSpPr>
            <a:spLocks noGrp="1"/>
          </p:cNvSpPr>
          <p:nvPr>
            <p:ph type="body" sz="quarter" idx="18"/>
          </p:nvPr>
        </p:nvSpPr>
        <p:spPr>
          <a:xfrm>
            <a:off x="6232057" y="1490926"/>
            <a:ext cx="2382386" cy="613702"/>
          </a:xfrm>
        </p:spPr>
        <p:txBody>
          <a:bodyPr anchor="t"/>
          <a:lstStyle/>
          <a:p>
            <a:r>
              <a:rPr lang="en-US" dirty="0">
                <a:solidFill>
                  <a:schemeClr val="bg1"/>
                </a:solidFill>
                <a:latin typeface="Times New Roman" panose="02020603050405020304" pitchFamily="18" charset="0"/>
                <a:cs typeface="Times New Roman" panose="02020603050405020304" pitchFamily="18" charset="0"/>
              </a:rPr>
              <a:t>metamask</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33" name="Text Placeholder 32">
            <a:extLst>
              <a:ext uri="{FF2B5EF4-FFF2-40B4-BE49-F238E27FC236}">
                <a16:creationId xmlns:a16="http://schemas.microsoft.com/office/drawing/2014/main" id="{A0715862-8B53-2F4C-5403-23686753B6BB}"/>
              </a:ext>
            </a:extLst>
          </p:cNvPr>
          <p:cNvSpPr>
            <a:spLocks noGrp="1"/>
          </p:cNvSpPr>
          <p:nvPr>
            <p:ph type="body" sz="quarter" idx="19"/>
          </p:nvPr>
        </p:nvSpPr>
        <p:spPr>
          <a:xfrm>
            <a:off x="6232057" y="2109854"/>
            <a:ext cx="2382386" cy="1663156"/>
          </a:xfrm>
        </p:spPr>
        <p:txBody>
          <a:bodyPr>
            <a:normAutofit fontScale="77500" lnSpcReduction="20000"/>
          </a:bodyPr>
          <a:lstStyle/>
          <a:p>
            <a:r>
              <a:rPr lang="en-IN" sz="1800" dirty="0">
                <a:effectLst/>
                <a:latin typeface="Times New Roman" panose="02020603050405020304" pitchFamily="18" charset="0"/>
                <a:ea typeface="Calibri" panose="020F0502020204030204" pitchFamily="34" charset="0"/>
                <a:cs typeface="Times New Roman" panose="02020603050405020304" pitchFamily="18" charset="0"/>
              </a:rPr>
              <a:t>MetaMask when compared to all other wallets is simple, easy to use, and has the most active users in general making it more trustworthy.</a:t>
            </a:r>
            <a:endParaRPr lang="en-IN" dirty="0">
              <a:latin typeface="Times New Roman" panose="02020603050405020304" pitchFamily="18" charset="0"/>
              <a:cs typeface="Times New Roman" panose="02020603050405020304" pitchFamily="18" charset="0"/>
            </a:endParaRPr>
          </a:p>
        </p:txBody>
      </p:sp>
      <p:sp>
        <p:nvSpPr>
          <p:cNvPr id="34" name="Text Placeholder 33">
            <a:extLst>
              <a:ext uri="{FF2B5EF4-FFF2-40B4-BE49-F238E27FC236}">
                <a16:creationId xmlns:a16="http://schemas.microsoft.com/office/drawing/2014/main" id="{706B5C7A-3728-E1B6-E88A-7629245E6F69}"/>
              </a:ext>
            </a:extLst>
          </p:cNvPr>
          <p:cNvSpPr>
            <a:spLocks noGrp="1"/>
          </p:cNvSpPr>
          <p:nvPr>
            <p:ph type="body" sz="quarter" idx="20"/>
          </p:nvPr>
        </p:nvSpPr>
        <p:spPr>
          <a:xfrm>
            <a:off x="8915584" y="1490926"/>
            <a:ext cx="2382386" cy="613702"/>
          </a:xfrm>
        </p:spPr>
        <p:txBody>
          <a:bodyPr anchor="t"/>
          <a:lstStyle/>
          <a:p>
            <a:r>
              <a:rPr lang="en-US" dirty="0">
                <a:solidFill>
                  <a:schemeClr val="bg1"/>
                </a:solidFill>
                <a:latin typeface="Times New Roman" panose="02020603050405020304" pitchFamily="18" charset="0"/>
                <a:cs typeface="Times New Roman" panose="02020603050405020304" pitchFamily="18" charset="0"/>
              </a:rPr>
              <a:t>cranq</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35" name="Text Placeholder 34">
            <a:extLst>
              <a:ext uri="{FF2B5EF4-FFF2-40B4-BE49-F238E27FC236}">
                <a16:creationId xmlns:a16="http://schemas.microsoft.com/office/drawing/2014/main" id="{037298F1-7887-EE14-3D4B-547F8DCEDB91}"/>
              </a:ext>
            </a:extLst>
          </p:cNvPr>
          <p:cNvSpPr>
            <a:spLocks noGrp="1"/>
          </p:cNvSpPr>
          <p:nvPr>
            <p:ph type="body" sz="quarter" idx="21"/>
          </p:nvPr>
        </p:nvSpPr>
        <p:spPr>
          <a:xfrm>
            <a:off x="8915584" y="2109854"/>
            <a:ext cx="2382386" cy="1663156"/>
          </a:xfrm>
        </p:spPr>
        <p:txBody>
          <a:bodyPr>
            <a:normAutofit/>
          </a:bodyPr>
          <a:lstStyle/>
          <a:p>
            <a:r>
              <a:rPr lang="en-US" dirty="0">
                <a:latin typeface="Times New Roman" panose="02020603050405020304" pitchFamily="18" charset="0"/>
                <a:cs typeface="Times New Roman" panose="02020603050405020304" pitchFamily="18" charset="0"/>
              </a:rPr>
              <a:t>Graphical and intuitive IDE that makes it easier for us to compile and deploy smart contracts.</a:t>
            </a:r>
            <a:endParaRPr lang="en-IN" dirty="0">
              <a:latin typeface="Times New Roman" panose="02020603050405020304" pitchFamily="18" charset="0"/>
              <a:cs typeface="Times New Roman" panose="02020603050405020304" pitchFamily="18" charset="0"/>
            </a:endParaRPr>
          </a:p>
        </p:txBody>
      </p:sp>
      <p:sp>
        <p:nvSpPr>
          <p:cNvPr id="13" name="Title 12">
            <a:extLst>
              <a:ext uri="{FF2B5EF4-FFF2-40B4-BE49-F238E27FC236}">
                <a16:creationId xmlns:a16="http://schemas.microsoft.com/office/drawing/2014/main" id="{151AB5C0-EA79-A301-7FA5-D6A4B952C1F7}"/>
              </a:ext>
            </a:extLst>
          </p:cNvPr>
          <p:cNvSpPr>
            <a:spLocks noGrp="1"/>
          </p:cNvSpPr>
          <p:nvPr>
            <p:ph type="title"/>
          </p:nvPr>
        </p:nvSpPr>
        <p:spPr>
          <a:xfrm>
            <a:off x="3498611" y="485120"/>
            <a:ext cx="4864608" cy="365760"/>
          </a:xfrm>
        </p:spPr>
        <p:txBody>
          <a:bodyPr>
            <a:noAutofit/>
          </a:bodyPr>
          <a:lstStyle/>
          <a:p>
            <a:pPr algn="ctr"/>
            <a:r>
              <a:rPr lang="en-US" dirty="0">
                <a:ln w="19050">
                  <a:noFill/>
                </a:ln>
                <a:solidFill>
                  <a:schemeClr val="bg1"/>
                </a:solidFill>
                <a:latin typeface="Times New Roman" panose="02020603050405020304" pitchFamily="18" charset="0"/>
                <a:cs typeface="Times New Roman" panose="02020603050405020304" pitchFamily="18" charset="0"/>
              </a:rPr>
              <a:t>TECHNOLOGIES USED</a:t>
            </a:r>
            <a:endParaRPr lang="en-IN" dirty="0">
              <a:latin typeface="Times New Roman" panose="02020603050405020304" pitchFamily="18" charset="0"/>
              <a:cs typeface="Times New Roman" panose="02020603050405020304" pitchFamily="18" charset="0"/>
            </a:endParaRPr>
          </a:p>
        </p:txBody>
      </p:sp>
      <p:sp>
        <p:nvSpPr>
          <p:cNvPr id="54" name="Text Placeholder 27">
            <a:extLst>
              <a:ext uri="{FF2B5EF4-FFF2-40B4-BE49-F238E27FC236}">
                <a16:creationId xmlns:a16="http://schemas.microsoft.com/office/drawing/2014/main" id="{D5008372-5356-B4D2-DEA5-64C264FF2CAB}"/>
              </a:ext>
            </a:extLst>
          </p:cNvPr>
          <p:cNvSpPr txBox="1">
            <a:spLocks/>
          </p:cNvSpPr>
          <p:nvPr/>
        </p:nvSpPr>
        <p:spPr>
          <a:xfrm>
            <a:off x="1721730" y="4206825"/>
            <a:ext cx="2382386" cy="613702"/>
          </a:xfrm>
          <a:prstGeom prst="rect">
            <a:avLst/>
          </a:prstGeom>
        </p:spPr>
        <p:txBody>
          <a:bodyPr vert="horz" lIns="91440" tIns="45720" rIns="91440" bIns="45720" rtlCol="0" anchor="t">
            <a:normAutofit/>
          </a:bodyPr>
          <a:lstStyle>
            <a:lvl1pPr marL="0" indent="0" algn="ctr" defTabSz="914400" rtl="0" eaLnBrk="1" latinLnBrk="0" hangingPunct="1">
              <a:lnSpc>
                <a:spcPct val="100000"/>
              </a:lnSpc>
              <a:spcBef>
                <a:spcPts val="0"/>
              </a:spcBef>
              <a:spcAft>
                <a:spcPts val="0"/>
              </a:spcAft>
              <a:buFont typeface="Arial" panose="020B0604020202020204" pitchFamily="34" charset="0"/>
              <a:buNone/>
              <a:defRPr sz="1600" kern="1200" cap="all" spc="200" baseline="0">
                <a:solidFill>
                  <a:schemeClr val="accent4"/>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latin typeface="Times New Roman" panose="02020603050405020304" pitchFamily="18" charset="0"/>
                <a:cs typeface="Times New Roman" panose="02020603050405020304" pitchFamily="18" charset="0"/>
              </a:rPr>
              <a:t>Solidity</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55" name="Text Placeholder 28">
            <a:extLst>
              <a:ext uri="{FF2B5EF4-FFF2-40B4-BE49-F238E27FC236}">
                <a16:creationId xmlns:a16="http://schemas.microsoft.com/office/drawing/2014/main" id="{06A639E7-0513-38C3-D5A2-DBAEC733C8D3}"/>
              </a:ext>
            </a:extLst>
          </p:cNvPr>
          <p:cNvSpPr txBox="1">
            <a:spLocks/>
          </p:cNvSpPr>
          <p:nvPr/>
        </p:nvSpPr>
        <p:spPr>
          <a:xfrm>
            <a:off x="1484960" y="4766070"/>
            <a:ext cx="2831025" cy="1433538"/>
          </a:xfrm>
          <a:prstGeom prst="rect">
            <a:avLst/>
          </a:prstGeom>
        </p:spPr>
        <p:txBody>
          <a:bodyPr vert="horz" lIns="91440" tIns="45720" rIns="91440" bIns="45720" rtlCol="0">
            <a:noAutofit/>
          </a:bodyPr>
          <a:lstStyle>
            <a:lvl1pPr marL="0" indent="0" algn="ctr" defTabSz="914400" rtl="0" eaLnBrk="1" latinLnBrk="0" hangingPunct="1">
              <a:lnSpc>
                <a:spcPct val="125000"/>
              </a:lnSpc>
              <a:spcBef>
                <a:spcPts val="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Solidity programming language created for constructing and designing smart contracts on Blockchain platforms. </a:t>
            </a:r>
            <a:endParaRPr lang="en-IN" dirty="0">
              <a:latin typeface="Times New Roman" panose="02020603050405020304" pitchFamily="18" charset="0"/>
              <a:cs typeface="Times New Roman" panose="02020603050405020304" pitchFamily="18" charset="0"/>
            </a:endParaRPr>
          </a:p>
        </p:txBody>
      </p:sp>
      <p:sp>
        <p:nvSpPr>
          <p:cNvPr id="58" name="Text Placeholder 31">
            <a:extLst>
              <a:ext uri="{FF2B5EF4-FFF2-40B4-BE49-F238E27FC236}">
                <a16:creationId xmlns:a16="http://schemas.microsoft.com/office/drawing/2014/main" id="{4DA14DDF-D691-6592-3D62-598F91F7E2C4}"/>
              </a:ext>
            </a:extLst>
          </p:cNvPr>
          <p:cNvSpPr txBox="1">
            <a:spLocks/>
          </p:cNvSpPr>
          <p:nvPr/>
        </p:nvSpPr>
        <p:spPr>
          <a:xfrm>
            <a:off x="4739723" y="4206825"/>
            <a:ext cx="2382386" cy="613702"/>
          </a:xfrm>
          <a:prstGeom prst="rect">
            <a:avLst/>
          </a:prstGeom>
        </p:spPr>
        <p:txBody>
          <a:bodyPr vert="horz" lIns="91440" tIns="45720" rIns="91440" bIns="45720" rtlCol="0" anchor="t">
            <a:normAutofit/>
          </a:bodyPr>
          <a:lstStyle>
            <a:lvl1pPr marL="0" indent="0" algn="ctr" defTabSz="914400" rtl="0" eaLnBrk="1" latinLnBrk="0" hangingPunct="1">
              <a:lnSpc>
                <a:spcPct val="100000"/>
              </a:lnSpc>
              <a:spcBef>
                <a:spcPts val="0"/>
              </a:spcBef>
              <a:spcAft>
                <a:spcPts val="0"/>
              </a:spcAft>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latin typeface="Times New Roman" panose="02020603050405020304" pitchFamily="18" charset="0"/>
                <a:cs typeface="Times New Roman" panose="02020603050405020304" pitchFamily="18" charset="0"/>
              </a:rPr>
              <a:t>useDAPPs</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59" name="Text Placeholder 32">
            <a:extLst>
              <a:ext uri="{FF2B5EF4-FFF2-40B4-BE49-F238E27FC236}">
                <a16:creationId xmlns:a16="http://schemas.microsoft.com/office/drawing/2014/main" id="{7F6E82F7-71CE-BC63-5715-26012071810B}"/>
              </a:ext>
            </a:extLst>
          </p:cNvPr>
          <p:cNvSpPr txBox="1">
            <a:spLocks/>
          </p:cNvSpPr>
          <p:nvPr/>
        </p:nvSpPr>
        <p:spPr>
          <a:xfrm>
            <a:off x="4739723" y="4825753"/>
            <a:ext cx="2382386" cy="857935"/>
          </a:xfrm>
          <a:prstGeom prst="rect">
            <a:avLst/>
          </a:prstGeom>
        </p:spPr>
        <p:txBody>
          <a:bodyPr vert="horz" lIns="91440" tIns="45720" rIns="91440" bIns="45720" rtlCol="0">
            <a:noAutofit/>
          </a:bodyPr>
          <a:lstStyle>
            <a:lvl1pPr marL="0" indent="0" algn="ctr" defTabSz="914400" rtl="0" eaLnBrk="1" latinLnBrk="0" hangingPunct="1">
              <a:lnSpc>
                <a:spcPct val="125000"/>
              </a:lnSpc>
              <a:spcBef>
                <a:spcPts val="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effectLst/>
                <a:latin typeface="Times New Roman" panose="02020603050405020304" pitchFamily="18" charset="0"/>
                <a:ea typeface="Calibri" panose="020F0502020204030204" pitchFamily="34" charset="0"/>
                <a:cs typeface="Times New Roman" panose="02020603050405020304" pitchFamily="18" charset="0"/>
              </a:rPr>
              <a:t>Provides a file and folder structure that is required in order to build a DApp. </a:t>
            </a:r>
            <a:endParaRPr lang="en-IN" dirty="0">
              <a:latin typeface="Times New Roman" panose="02020603050405020304" pitchFamily="18" charset="0"/>
              <a:cs typeface="Times New Roman" panose="02020603050405020304" pitchFamily="18" charset="0"/>
            </a:endParaRPr>
          </a:p>
        </p:txBody>
      </p:sp>
      <p:sp>
        <p:nvSpPr>
          <p:cNvPr id="60" name="Text Placeholder 33">
            <a:extLst>
              <a:ext uri="{FF2B5EF4-FFF2-40B4-BE49-F238E27FC236}">
                <a16:creationId xmlns:a16="http://schemas.microsoft.com/office/drawing/2014/main" id="{5F21728B-CD80-9F92-4EA2-D49710EB3E0F}"/>
              </a:ext>
            </a:extLst>
          </p:cNvPr>
          <p:cNvSpPr txBox="1">
            <a:spLocks/>
          </p:cNvSpPr>
          <p:nvPr/>
        </p:nvSpPr>
        <p:spPr>
          <a:xfrm>
            <a:off x="7969585" y="4206825"/>
            <a:ext cx="2382386" cy="613702"/>
          </a:xfrm>
          <a:prstGeom prst="rect">
            <a:avLst/>
          </a:prstGeom>
        </p:spPr>
        <p:txBody>
          <a:bodyPr vert="horz" lIns="91440" tIns="45720" rIns="91440" bIns="45720" rtlCol="0" anchor="t">
            <a:normAutofit/>
          </a:bodyPr>
          <a:lstStyle>
            <a:lvl1pPr marL="0" indent="0" algn="ctr" defTabSz="914400" rtl="0" eaLnBrk="1" latinLnBrk="0" hangingPunct="1">
              <a:lnSpc>
                <a:spcPct val="100000"/>
              </a:lnSpc>
              <a:spcBef>
                <a:spcPts val="0"/>
              </a:spcBef>
              <a:spcAft>
                <a:spcPts val="0"/>
              </a:spcAft>
              <a:buFont typeface="Arial" panose="020B0604020202020204" pitchFamily="34" charset="0"/>
              <a:buNone/>
              <a:defRPr sz="1600" kern="1200" cap="all" spc="200" baseline="0">
                <a:solidFill>
                  <a:schemeClr val="accent2">
                    <a:lumMod val="20000"/>
                    <a:lumOff val="8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latin typeface="Times New Roman" panose="02020603050405020304" pitchFamily="18" charset="0"/>
                <a:cs typeface="Times New Roman" panose="02020603050405020304" pitchFamily="18" charset="0"/>
              </a:rPr>
              <a:t>Netlify</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61" name="Text Placeholder 34">
            <a:extLst>
              <a:ext uri="{FF2B5EF4-FFF2-40B4-BE49-F238E27FC236}">
                <a16:creationId xmlns:a16="http://schemas.microsoft.com/office/drawing/2014/main" id="{9FA997EB-C9F9-7954-43D6-82488682531C}"/>
              </a:ext>
            </a:extLst>
          </p:cNvPr>
          <p:cNvSpPr txBox="1">
            <a:spLocks/>
          </p:cNvSpPr>
          <p:nvPr/>
        </p:nvSpPr>
        <p:spPr>
          <a:xfrm>
            <a:off x="7847860" y="4825753"/>
            <a:ext cx="2707690" cy="857935"/>
          </a:xfrm>
          <a:prstGeom prst="rect">
            <a:avLst/>
          </a:prstGeom>
        </p:spPr>
        <p:txBody>
          <a:bodyPr vert="horz" lIns="91440" tIns="45720" rIns="91440" bIns="45720" rtlCol="0">
            <a:noAutofit/>
          </a:bodyPr>
          <a:lstStyle>
            <a:lvl1pPr marL="0" indent="0" algn="ctr" defTabSz="914400" rtl="0" eaLnBrk="1" latinLnBrk="0" hangingPunct="1">
              <a:lnSpc>
                <a:spcPct val="125000"/>
              </a:lnSpc>
              <a:spcBef>
                <a:spcPts val="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Netlify is a cloud platform for static websites and apps. Helps in deploying and managing modern web projects.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4043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0F33151D-131C-0A1E-57D7-30DD9933CAC8}"/>
              </a:ext>
            </a:extLst>
          </p:cNvPr>
          <p:cNvSpPr txBox="1"/>
          <p:nvPr/>
        </p:nvSpPr>
        <p:spPr>
          <a:xfrm>
            <a:off x="3006570" y="318981"/>
            <a:ext cx="6178858" cy="646331"/>
          </a:xfrm>
          <a:prstGeom prst="rect">
            <a:avLst/>
          </a:prstGeom>
          <a:noFill/>
        </p:spPr>
        <p:txBody>
          <a:bodyPr wrap="square" rtlCol="0">
            <a:spAutoFit/>
          </a:bodyPr>
          <a:lstStyle/>
          <a:p>
            <a:pPr algn="ctr"/>
            <a:r>
              <a:rPr lang="en-IN" sz="3600" dirty="0">
                <a:solidFill>
                  <a:schemeClr val="bg1"/>
                </a:solidFill>
                <a:latin typeface="Times New Roman" panose="02020603050405020304" pitchFamily="18" charset="0"/>
                <a:cs typeface="Times New Roman" panose="02020603050405020304" pitchFamily="18" charset="0"/>
              </a:rPr>
              <a:t>LITERATURE SURVEY</a:t>
            </a:r>
          </a:p>
        </p:txBody>
      </p:sp>
      <p:sp>
        <p:nvSpPr>
          <p:cNvPr id="22" name="TextBox 21">
            <a:extLst>
              <a:ext uri="{FF2B5EF4-FFF2-40B4-BE49-F238E27FC236}">
                <a16:creationId xmlns:a16="http://schemas.microsoft.com/office/drawing/2014/main" id="{412FC224-E399-2275-C116-900D9122A773}"/>
              </a:ext>
            </a:extLst>
          </p:cNvPr>
          <p:cNvSpPr txBox="1"/>
          <p:nvPr/>
        </p:nvSpPr>
        <p:spPr>
          <a:xfrm>
            <a:off x="569650" y="1281024"/>
            <a:ext cx="11052699" cy="5576976"/>
          </a:xfrm>
          <a:prstGeom prst="rect">
            <a:avLst/>
          </a:prstGeom>
          <a:noFill/>
        </p:spPr>
        <p:txBody>
          <a:bodyPr wrap="square" rtlCol="0">
            <a:spAutoFit/>
          </a:bodyPr>
          <a:lstStyle/>
          <a:p>
            <a:pPr>
              <a:lnSpc>
                <a:spcPct val="150000"/>
              </a:lnSpc>
            </a:pPr>
            <a:r>
              <a:rPr lang="en-IN" sz="2000" dirty="0">
                <a:solidFill>
                  <a:schemeClr val="bg1"/>
                </a:solidFill>
                <a:latin typeface="Times New Roman" panose="02020603050405020304" pitchFamily="18" charset="0"/>
                <a:cs typeface="Times New Roman" panose="02020603050405020304" pitchFamily="18" charset="0"/>
              </a:rPr>
              <a:t>After doing research on the concepts of blockchain and how DeFi can come into existence, we can say that the concept of DeFi replacing the current exchange system on a large scale scenario is very much possible.</a:t>
            </a:r>
          </a:p>
          <a:p>
            <a:pPr>
              <a:lnSpc>
                <a:spcPct val="150000"/>
              </a:lnSpc>
            </a:pPr>
            <a:endParaRPr lang="en-IN" sz="2000" dirty="0">
              <a:solidFill>
                <a:schemeClr val="bg1"/>
              </a:solidFill>
              <a:latin typeface="Times New Roman" panose="02020603050405020304" pitchFamily="18" charset="0"/>
              <a:cs typeface="Times New Roman" panose="02020603050405020304" pitchFamily="18" charset="0"/>
            </a:endParaRPr>
          </a:p>
          <a:p>
            <a:pPr>
              <a:lnSpc>
                <a:spcPct val="150000"/>
              </a:lnSpc>
            </a:pPr>
            <a:r>
              <a:rPr lang="en-IN" sz="2000" dirty="0">
                <a:solidFill>
                  <a:schemeClr val="bg1"/>
                </a:solidFill>
                <a:latin typeface="Times New Roman" panose="02020603050405020304" pitchFamily="18" charset="0"/>
                <a:cs typeface="Times New Roman" panose="02020603050405020304" pitchFamily="18" charset="0"/>
              </a:rPr>
              <a:t>The papers with the title :</a:t>
            </a:r>
          </a:p>
          <a:p>
            <a:pPr marL="285750" indent="-285750">
              <a:lnSpc>
                <a:spcPct val="150000"/>
              </a:lnSpc>
              <a:buFont typeface="Wingdings" panose="05000000000000000000" pitchFamily="2" charset="2"/>
              <a:buChar char="Ø"/>
            </a:pPr>
            <a:r>
              <a:rPr lang="en-US" sz="20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Decentralized Finance: On Blockchain - and Smart Contract-Based Financial Markets.</a:t>
            </a:r>
          </a:p>
          <a:p>
            <a:pPr marL="285750" indent="-285750">
              <a:lnSpc>
                <a:spcPct val="150000"/>
              </a:lnSpc>
              <a:buFont typeface="Wingdings" panose="05000000000000000000" pitchFamily="2" charset="2"/>
              <a:buChar char="Ø"/>
            </a:pPr>
            <a:r>
              <a:rPr lang="en-US" sz="2000" dirty="0">
                <a:solidFill>
                  <a:schemeClr val="bg1"/>
                </a:solidFill>
                <a:effectLst/>
                <a:latin typeface="Times New Roman" panose="02020603050405020304" pitchFamily="18" charset="0"/>
                <a:ea typeface="Times" panose="02020603050405020304" pitchFamily="18" charset="0"/>
                <a:cs typeface="Times New Roman" panose="02020603050405020304" pitchFamily="18" charset="0"/>
              </a:rPr>
              <a:t>Decentralized finance: the possibilities of a blockchain</a:t>
            </a:r>
            <a:endParaRPr lang="en-IN" sz="20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50000"/>
              </a:lnSpc>
            </a:pPr>
            <a:r>
              <a:rPr lang="en-IN" sz="2000" dirty="0">
                <a:solidFill>
                  <a:schemeClr val="bg1"/>
                </a:solidFill>
                <a:latin typeface="Times New Roman" panose="02020603050405020304" pitchFamily="18" charset="0"/>
                <a:cs typeface="Times New Roman" panose="02020603050405020304" pitchFamily="18" charset="0"/>
              </a:rPr>
              <a:t> </a:t>
            </a:r>
          </a:p>
          <a:p>
            <a:pPr>
              <a:lnSpc>
                <a:spcPct val="150000"/>
              </a:lnSpc>
            </a:pPr>
            <a:r>
              <a:rPr lang="en-IN" sz="2000" dirty="0">
                <a:solidFill>
                  <a:schemeClr val="bg1"/>
                </a:solidFill>
                <a:latin typeface="Times New Roman" panose="02020603050405020304" pitchFamily="18" charset="0"/>
                <a:cs typeface="Times New Roman" panose="02020603050405020304" pitchFamily="18" charset="0"/>
              </a:rPr>
              <a:t>Talk about how DeFi as a market can be a tough competitor to the current authority based markets. In these papers they describe how it is possible to establish a sophisticated chained organization using blockchain, which in-turn can turn into a large scale day-to-day business market. </a:t>
            </a:r>
          </a:p>
          <a:p>
            <a:pPr>
              <a:lnSpc>
                <a:spcPct val="150000"/>
              </a:lnSpc>
            </a:pPr>
            <a:endParaRPr lang="en-IN" sz="2000" dirty="0">
              <a:solidFill>
                <a:schemeClr val="bg1"/>
              </a:solidFill>
              <a:latin typeface="Times New Roman" panose="02020603050405020304" pitchFamily="18" charset="0"/>
              <a:cs typeface="Times New Roman" panose="02020603050405020304" pitchFamily="18" charset="0"/>
            </a:endParaRPr>
          </a:p>
          <a:p>
            <a:pPr>
              <a:lnSpc>
                <a:spcPct val="150000"/>
              </a:lnSpc>
            </a:pPr>
            <a:endParaRPr lang="en-IN"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4266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9A4CCC-1266-93AE-C6E9-5DEF364A9D66}"/>
              </a:ext>
            </a:extLst>
          </p:cNvPr>
          <p:cNvSpPr txBox="1"/>
          <p:nvPr/>
        </p:nvSpPr>
        <p:spPr>
          <a:xfrm>
            <a:off x="525262" y="871344"/>
            <a:ext cx="11141475" cy="5115311"/>
          </a:xfrm>
          <a:prstGeom prst="rect">
            <a:avLst/>
          </a:prstGeom>
          <a:noFill/>
        </p:spPr>
        <p:txBody>
          <a:bodyPr wrap="square" rtlCol="0">
            <a:spAutoFit/>
          </a:bodyPr>
          <a:lstStyle/>
          <a:p>
            <a:pPr>
              <a:lnSpc>
                <a:spcPct val="150000"/>
              </a:lnSpc>
            </a:pPr>
            <a:r>
              <a:rPr lang="en-IN" sz="2000" dirty="0">
                <a:solidFill>
                  <a:schemeClr val="bg1"/>
                </a:solidFill>
                <a:latin typeface="Times New Roman" panose="02020603050405020304" pitchFamily="18" charset="0"/>
                <a:cs typeface="Times New Roman" panose="02020603050405020304" pitchFamily="18" charset="0"/>
              </a:rPr>
              <a:t>The papers with the title : </a:t>
            </a:r>
          </a:p>
          <a:p>
            <a:pPr marL="285750" indent="-285750">
              <a:lnSpc>
                <a:spcPct val="150000"/>
              </a:lnSpc>
              <a:buFont typeface="Wingdings" panose="05000000000000000000" pitchFamily="2" charset="2"/>
              <a:buChar char="Ø"/>
            </a:pPr>
            <a:r>
              <a:rPr lang="en-US" sz="20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Cryptocurrencies and decentralized finance (DeFi)</a:t>
            </a:r>
            <a:endParaRPr lang="en-IN" sz="20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US" sz="20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 Functional Perspective of Financial Intermediation</a:t>
            </a:r>
            <a:endParaRPr lang="en-IN" sz="20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50000"/>
              </a:lnSpc>
            </a:pPr>
            <a:r>
              <a:rPr lang="en-IN" sz="2000" dirty="0">
                <a:solidFill>
                  <a:schemeClr val="bg1"/>
                </a:solidFill>
                <a:latin typeface="Times New Roman" panose="02020603050405020304" pitchFamily="18" charset="0"/>
                <a:cs typeface="Times New Roman" panose="02020603050405020304" pitchFamily="18" charset="0"/>
              </a:rPr>
              <a:t>These papers talk about the importance of cryptocurrency and how cryptocurrency allows transactions which are much safer and secure when compared to that of  fiat currency. </a:t>
            </a:r>
          </a:p>
          <a:p>
            <a:pPr>
              <a:lnSpc>
                <a:spcPct val="150000"/>
              </a:lnSpc>
            </a:pPr>
            <a:endParaRPr lang="en-IN" sz="2000" dirty="0">
              <a:solidFill>
                <a:schemeClr val="bg1"/>
              </a:solidFill>
              <a:latin typeface="Times New Roman" panose="02020603050405020304" pitchFamily="18" charset="0"/>
              <a:cs typeface="Times New Roman" panose="02020603050405020304" pitchFamily="18" charset="0"/>
            </a:endParaRPr>
          </a:p>
          <a:p>
            <a:pPr>
              <a:lnSpc>
                <a:spcPct val="150000"/>
              </a:lnSpc>
            </a:pPr>
            <a:r>
              <a:rPr lang="en-IN" sz="2000" dirty="0">
                <a:solidFill>
                  <a:schemeClr val="bg1"/>
                </a:solidFill>
                <a:latin typeface="Times New Roman" panose="02020603050405020304" pitchFamily="18" charset="0"/>
                <a:cs typeface="Times New Roman" panose="02020603050405020304" pitchFamily="18" charset="0"/>
              </a:rPr>
              <a:t>The paper with the title :</a:t>
            </a:r>
          </a:p>
          <a:p>
            <a:pPr marL="285750" indent="-285750">
              <a:lnSpc>
                <a:spcPct val="150000"/>
              </a:lnSpc>
              <a:buFont typeface="Wingdings" panose="05000000000000000000" pitchFamily="2" charset="2"/>
              <a:buChar char="Ø"/>
            </a:pPr>
            <a:r>
              <a:rPr lang="en-US" sz="2000" dirty="0">
                <a:solidFill>
                  <a:schemeClr val="bg1"/>
                </a:solidFill>
                <a:effectLst/>
                <a:latin typeface="Times New Roman" panose="02020603050405020304" pitchFamily="18" charset="0"/>
                <a:ea typeface="Times New Roman" panose="02020603050405020304" pitchFamily="18" charset="0"/>
              </a:rPr>
              <a:t>An open protocol for decentralized exchange on the Ethereum blockchain</a:t>
            </a:r>
            <a:endParaRPr lang="en-IN" sz="2000" dirty="0">
              <a:solidFill>
                <a:schemeClr val="bg1"/>
              </a:solidFill>
              <a:effectLst/>
              <a:latin typeface="Times New Roman" panose="02020603050405020304" pitchFamily="18" charset="0"/>
              <a:ea typeface="Times New Roman" panose="02020603050405020304" pitchFamily="18" charset="0"/>
            </a:endParaRPr>
          </a:p>
          <a:p>
            <a:pPr>
              <a:lnSpc>
                <a:spcPct val="150000"/>
              </a:lnSpc>
            </a:pPr>
            <a:r>
              <a:rPr lang="en-IN" sz="2000" dirty="0">
                <a:solidFill>
                  <a:schemeClr val="bg1"/>
                </a:solidFill>
                <a:latin typeface="Times New Roman" panose="02020603050405020304" pitchFamily="18" charset="0"/>
                <a:cs typeface="Times New Roman" panose="02020603050405020304" pitchFamily="18" charset="0"/>
              </a:rPr>
              <a:t>The authors of this paper propose a protocol which can be implemented in an application in order to carry out decentralized exchanges. They describe a protocol which allows peer-to-peer exchanges between the users without imposing much transaction fee. They only allow transactions between ERC20 tokens.</a:t>
            </a:r>
          </a:p>
        </p:txBody>
      </p:sp>
    </p:spTree>
    <p:extLst>
      <p:ext uri="{BB962C8B-B14F-4D97-AF65-F5344CB8AC3E}">
        <p14:creationId xmlns:p14="http://schemas.microsoft.com/office/powerpoint/2010/main" val="3764729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7DF72B3-AFC8-CBC6-917C-4310F6A1026B}"/>
              </a:ext>
            </a:extLst>
          </p:cNvPr>
          <p:cNvSpPr txBox="1"/>
          <p:nvPr/>
        </p:nvSpPr>
        <p:spPr>
          <a:xfrm>
            <a:off x="2038904" y="490990"/>
            <a:ext cx="8114190" cy="646331"/>
          </a:xfrm>
          <a:prstGeom prst="rect">
            <a:avLst/>
          </a:prstGeom>
          <a:noFill/>
        </p:spPr>
        <p:txBody>
          <a:bodyPr wrap="square" rtlCol="0">
            <a:spAutoFit/>
          </a:bodyPr>
          <a:lstStyle/>
          <a:p>
            <a:pPr algn="ctr"/>
            <a:r>
              <a:rPr lang="en-US" sz="3600" dirty="0">
                <a:solidFill>
                  <a:schemeClr val="bg1"/>
                </a:solidFill>
                <a:latin typeface="Times New Roman" panose="02020603050405020304" pitchFamily="18" charset="0"/>
                <a:cs typeface="Times New Roman" panose="02020603050405020304" pitchFamily="18" charset="0"/>
              </a:rPr>
              <a:t>UML DIAGRAMS</a:t>
            </a:r>
            <a:endParaRPr lang="en-IN" sz="3600" dirty="0">
              <a:solidFill>
                <a:schemeClr val="bg1"/>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2DFD9A1F-9B47-9944-272E-288D886ECAE3}"/>
              </a:ext>
            </a:extLst>
          </p:cNvPr>
          <p:cNvSpPr txBox="1"/>
          <p:nvPr/>
        </p:nvSpPr>
        <p:spPr>
          <a:xfrm>
            <a:off x="858173" y="1661863"/>
            <a:ext cx="10475651" cy="3730317"/>
          </a:xfrm>
          <a:prstGeom prst="rect">
            <a:avLst/>
          </a:prstGeom>
          <a:noFill/>
        </p:spPr>
        <p:txBody>
          <a:bodyPr wrap="square" rtlCol="0">
            <a:spAutoFit/>
          </a:bodyPr>
          <a:lstStyle/>
          <a:p>
            <a:pPr algn="just">
              <a:lnSpc>
                <a:spcPct val="150000"/>
              </a:lnSpc>
            </a:pPr>
            <a:r>
              <a:rPr lang="en-US" sz="2000" dirty="0">
                <a:solidFill>
                  <a:schemeClr val="bg1"/>
                </a:solidFill>
                <a:latin typeface="Times New Roman" panose="02020603050405020304" pitchFamily="18" charset="0"/>
                <a:cs typeface="Times New Roman" panose="02020603050405020304" pitchFamily="18" charset="0"/>
              </a:rPr>
              <a:t>The Unified Modeling Language allows the software engineer to express an analysis model using the modeling notation that is governed by a set of syntactic, semantic and pragmatic rules. </a:t>
            </a:r>
          </a:p>
          <a:p>
            <a:pPr algn="just">
              <a:lnSpc>
                <a:spcPct val="150000"/>
              </a:lnSpc>
            </a:pPr>
            <a:r>
              <a:rPr lang="en-US" sz="2000" dirty="0">
                <a:solidFill>
                  <a:schemeClr val="bg1"/>
                </a:solidFill>
                <a:latin typeface="Times New Roman" panose="02020603050405020304" pitchFamily="18" charset="0"/>
                <a:cs typeface="Times New Roman" panose="02020603050405020304" pitchFamily="18" charset="0"/>
              </a:rPr>
              <a:t>There are different types of UML Diagrams: </a:t>
            </a:r>
          </a:p>
          <a:p>
            <a:pPr marL="342900" indent="-342900" algn="just">
              <a:lnSpc>
                <a:spcPct val="150000"/>
              </a:lnSpc>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Use Case Diagram</a:t>
            </a:r>
          </a:p>
          <a:p>
            <a:pPr marL="342900" indent="-342900" algn="just">
              <a:lnSpc>
                <a:spcPct val="150000"/>
              </a:lnSpc>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Class Diagram</a:t>
            </a:r>
          </a:p>
          <a:p>
            <a:pPr marL="342900" indent="-342900" algn="just">
              <a:lnSpc>
                <a:spcPct val="150000"/>
              </a:lnSpc>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Sequence Diagram</a:t>
            </a:r>
          </a:p>
          <a:p>
            <a:pPr marL="342900" indent="-342900" algn="just">
              <a:lnSpc>
                <a:spcPct val="150000"/>
              </a:lnSpc>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Activity Diagram</a:t>
            </a:r>
          </a:p>
          <a:p>
            <a:pPr algn="just">
              <a:lnSpc>
                <a:spcPct val="150000"/>
              </a:lnSpc>
            </a:pPr>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2001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2DFD9A1F-9B47-9944-272E-288D886ECAE3}"/>
              </a:ext>
            </a:extLst>
          </p:cNvPr>
          <p:cNvSpPr txBox="1"/>
          <p:nvPr/>
        </p:nvSpPr>
        <p:spPr>
          <a:xfrm>
            <a:off x="574086" y="1360022"/>
            <a:ext cx="11179947" cy="498663"/>
          </a:xfrm>
          <a:prstGeom prst="rect">
            <a:avLst/>
          </a:prstGeom>
          <a:noFill/>
        </p:spPr>
        <p:txBody>
          <a:bodyPr wrap="square" rtlCol="0">
            <a:spAutoFit/>
          </a:bodyPr>
          <a:lstStyle/>
          <a:p>
            <a:pPr algn="just">
              <a:lnSpc>
                <a:spcPct val="150000"/>
              </a:lnSpc>
            </a:pP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2" name="Title 21">
            <a:extLst>
              <a:ext uri="{FF2B5EF4-FFF2-40B4-BE49-F238E27FC236}">
                <a16:creationId xmlns:a16="http://schemas.microsoft.com/office/drawing/2014/main" id="{085F2F8A-F583-C8AC-7CCE-5AFA3AC7A70F}"/>
              </a:ext>
            </a:extLst>
          </p:cNvPr>
          <p:cNvSpPr>
            <a:spLocks noGrp="1"/>
          </p:cNvSpPr>
          <p:nvPr>
            <p:ph type="title"/>
          </p:nvPr>
        </p:nvSpPr>
        <p:spPr>
          <a:xfrm>
            <a:off x="1350885" y="2400703"/>
            <a:ext cx="9490229" cy="1500328"/>
          </a:xfrm>
        </p:spPr>
        <p:txBody>
          <a:bodyPr/>
          <a:lstStyle/>
          <a:p>
            <a:pPr algn="ctr"/>
            <a:r>
              <a:rPr lang="en-US" sz="4000" dirty="0">
                <a:ln w="19050">
                  <a:noFill/>
                </a:ln>
                <a:solidFill>
                  <a:schemeClr val="bg1"/>
                </a:solidFill>
                <a:latin typeface="Times New Roman" panose="02020603050405020304" pitchFamily="18" charset="0"/>
                <a:cs typeface="Times New Roman" panose="02020603050405020304" pitchFamily="18" charset="0"/>
              </a:rPr>
              <a:t>UML DIAGRAMS</a:t>
            </a:r>
          </a:p>
        </p:txBody>
      </p:sp>
    </p:spTree>
    <p:extLst>
      <p:ext uri="{BB962C8B-B14F-4D97-AF65-F5344CB8AC3E}">
        <p14:creationId xmlns:p14="http://schemas.microsoft.com/office/powerpoint/2010/main" val="3032647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844D03B-25D0-2686-C60B-52536DC1CC46}"/>
              </a:ext>
            </a:extLst>
          </p:cNvPr>
          <p:cNvPicPr>
            <a:picLocks noChangeAspect="1"/>
          </p:cNvPicPr>
          <p:nvPr/>
        </p:nvPicPr>
        <p:blipFill rotWithShape="1">
          <a:blip r:embed="rId2"/>
          <a:srcRect l="984" t="593" r="24129" b="36312"/>
          <a:stretch/>
        </p:blipFill>
        <p:spPr>
          <a:xfrm>
            <a:off x="3110605" y="1837678"/>
            <a:ext cx="6527585" cy="3666477"/>
          </a:xfrm>
          <a:prstGeom prst="rect">
            <a:avLst/>
          </a:prstGeom>
        </p:spPr>
      </p:pic>
      <p:sp>
        <p:nvSpPr>
          <p:cNvPr id="3" name="TextBox 2">
            <a:extLst>
              <a:ext uri="{FF2B5EF4-FFF2-40B4-BE49-F238E27FC236}">
                <a16:creationId xmlns:a16="http://schemas.microsoft.com/office/drawing/2014/main" id="{815F7B7F-0FCC-D614-5FCA-48E9CA307092}"/>
              </a:ext>
            </a:extLst>
          </p:cNvPr>
          <p:cNvSpPr txBox="1"/>
          <p:nvPr/>
        </p:nvSpPr>
        <p:spPr>
          <a:xfrm>
            <a:off x="3048740" y="689783"/>
            <a:ext cx="6094520" cy="584775"/>
          </a:xfrm>
          <a:prstGeom prst="rect">
            <a:avLst/>
          </a:prstGeom>
          <a:noFill/>
        </p:spPr>
        <p:txBody>
          <a:bodyPr wrap="square">
            <a:spAutoFit/>
          </a:bodyPr>
          <a:lstStyle/>
          <a:p>
            <a:pPr algn="ctr"/>
            <a:r>
              <a:rPr lang="en-US" sz="3200" dirty="0">
                <a:solidFill>
                  <a:schemeClr val="bg1"/>
                </a:solidFill>
                <a:latin typeface="Times New Roman" panose="02020603050405020304" pitchFamily="18" charset="0"/>
                <a:cs typeface="Times New Roman" panose="02020603050405020304" pitchFamily="18" charset="0"/>
              </a:rPr>
              <a:t>USE CASE DIAGRAM</a:t>
            </a:r>
            <a:endParaRPr lang="en-IN" sz="3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5499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3179A7-1160-4EBE-34BE-C4F3DE7AEBCF}"/>
              </a:ext>
            </a:extLst>
          </p:cNvPr>
          <p:cNvPicPr>
            <a:picLocks noChangeAspect="1"/>
          </p:cNvPicPr>
          <p:nvPr/>
        </p:nvPicPr>
        <p:blipFill rotWithShape="1">
          <a:blip r:embed="rId2"/>
          <a:srcRect t="14240" b="41746"/>
          <a:stretch/>
        </p:blipFill>
        <p:spPr>
          <a:xfrm>
            <a:off x="2486193" y="1683647"/>
            <a:ext cx="7219614" cy="4112141"/>
          </a:xfrm>
          <a:prstGeom prst="rect">
            <a:avLst/>
          </a:prstGeom>
        </p:spPr>
      </p:pic>
      <p:sp>
        <p:nvSpPr>
          <p:cNvPr id="3" name="TextBox 2">
            <a:extLst>
              <a:ext uri="{FF2B5EF4-FFF2-40B4-BE49-F238E27FC236}">
                <a16:creationId xmlns:a16="http://schemas.microsoft.com/office/drawing/2014/main" id="{2C384C22-EBA7-6622-8B7D-45A44B75DC0F}"/>
              </a:ext>
            </a:extLst>
          </p:cNvPr>
          <p:cNvSpPr txBox="1"/>
          <p:nvPr/>
        </p:nvSpPr>
        <p:spPr>
          <a:xfrm>
            <a:off x="3048740" y="601008"/>
            <a:ext cx="6094520" cy="584775"/>
          </a:xfrm>
          <a:prstGeom prst="rect">
            <a:avLst/>
          </a:prstGeom>
          <a:noFill/>
        </p:spPr>
        <p:txBody>
          <a:bodyPr wrap="square">
            <a:spAutoFit/>
          </a:bodyPr>
          <a:lstStyle/>
          <a:p>
            <a:pPr algn="ctr"/>
            <a:r>
              <a:rPr lang="en-US" sz="3200" dirty="0">
                <a:solidFill>
                  <a:schemeClr val="bg1"/>
                </a:solidFill>
                <a:latin typeface="Times New Roman" panose="02020603050405020304" pitchFamily="18" charset="0"/>
                <a:cs typeface="Times New Roman" panose="02020603050405020304" pitchFamily="18" charset="0"/>
              </a:rPr>
              <a:t>SEQUENCE DIAGRAM</a:t>
            </a:r>
            <a:endParaRPr lang="en-IN" sz="3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0731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61EB3F-12C3-8694-E211-857C2A3243BE}"/>
              </a:ext>
            </a:extLst>
          </p:cNvPr>
          <p:cNvPicPr>
            <a:picLocks noChangeAspect="1"/>
          </p:cNvPicPr>
          <p:nvPr/>
        </p:nvPicPr>
        <p:blipFill rotWithShape="1">
          <a:blip r:embed="rId2"/>
          <a:srcRect t="-335" r="17831" b="22323"/>
          <a:stretch/>
        </p:blipFill>
        <p:spPr>
          <a:xfrm>
            <a:off x="3590024" y="1455938"/>
            <a:ext cx="5011951" cy="4758432"/>
          </a:xfrm>
          <a:prstGeom prst="rect">
            <a:avLst/>
          </a:prstGeom>
        </p:spPr>
      </p:pic>
      <p:sp>
        <p:nvSpPr>
          <p:cNvPr id="4" name="TextBox 3">
            <a:extLst>
              <a:ext uri="{FF2B5EF4-FFF2-40B4-BE49-F238E27FC236}">
                <a16:creationId xmlns:a16="http://schemas.microsoft.com/office/drawing/2014/main" id="{7D0D2354-ACBD-74E6-BE90-9A3B3A2F77D4}"/>
              </a:ext>
            </a:extLst>
          </p:cNvPr>
          <p:cNvSpPr txBox="1"/>
          <p:nvPr/>
        </p:nvSpPr>
        <p:spPr>
          <a:xfrm>
            <a:off x="3048739" y="450087"/>
            <a:ext cx="6094520" cy="646331"/>
          </a:xfrm>
          <a:prstGeom prst="rect">
            <a:avLst/>
          </a:prstGeom>
          <a:noFill/>
        </p:spPr>
        <p:txBody>
          <a:bodyPr wrap="square">
            <a:spAutoFit/>
          </a:bodyPr>
          <a:lstStyle/>
          <a:p>
            <a:pPr algn="ctr"/>
            <a:r>
              <a:rPr lang="en-US" sz="3600" dirty="0">
                <a:solidFill>
                  <a:schemeClr val="bg1"/>
                </a:solidFill>
                <a:latin typeface="Times New Roman" panose="02020603050405020304" pitchFamily="18" charset="0"/>
                <a:cs typeface="Times New Roman" panose="02020603050405020304" pitchFamily="18" charset="0"/>
              </a:rPr>
              <a:t>ACTIVITY DIAGRAM</a:t>
            </a:r>
            <a:endParaRPr lang="en-IN" sz="3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29876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6B522A8-3BAB-85CE-AD75-0FE1C27F5E7E}"/>
              </a:ext>
            </a:extLst>
          </p:cNvPr>
          <p:cNvPicPr>
            <a:picLocks noChangeAspect="1"/>
          </p:cNvPicPr>
          <p:nvPr/>
        </p:nvPicPr>
        <p:blipFill rotWithShape="1">
          <a:blip r:embed="rId2"/>
          <a:srcRect l="13180" t="28556" r="19539" b="11736"/>
          <a:stretch/>
        </p:blipFill>
        <p:spPr>
          <a:xfrm>
            <a:off x="1031669" y="1403782"/>
            <a:ext cx="10128662" cy="4494320"/>
          </a:xfrm>
          <a:prstGeom prst="rect">
            <a:avLst/>
          </a:prstGeom>
        </p:spPr>
      </p:pic>
      <p:sp>
        <p:nvSpPr>
          <p:cNvPr id="3" name="TextBox 2">
            <a:extLst>
              <a:ext uri="{FF2B5EF4-FFF2-40B4-BE49-F238E27FC236}">
                <a16:creationId xmlns:a16="http://schemas.microsoft.com/office/drawing/2014/main" id="{E3560745-EFDD-0949-4491-CA4BB1BEAA7E}"/>
              </a:ext>
            </a:extLst>
          </p:cNvPr>
          <p:cNvSpPr txBox="1"/>
          <p:nvPr/>
        </p:nvSpPr>
        <p:spPr>
          <a:xfrm>
            <a:off x="3048740" y="379065"/>
            <a:ext cx="6094520" cy="646331"/>
          </a:xfrm>
          <a:prstGeom prst="rect">
            <a:avLst/>
          </a:prstGeom>
          <a:noFill/>
        </p:spPr>
        <p:txBody>
          <a:bodyPr wrap="square">
            <a:spAutoFit/>
          </a:bodyPr>
          <a:lstStyle/>
          <a:p>
            <a:pPr algn="ctr"/>
            <a:r>
              <a:rPr lang="en-US" sz="3600" dirty="0">
                <a:solidFill>
                  <a:schemeClr val="bg1"/>
                </a:solidFill>
                <a:latin typeface="Times New Roman" panose="02020603050405020304" pitchFamily="18" charset="0"/>
                <a:cs typeface="Times New Roman" panose="02020603050405020304" pitchFamily="18" charset="0"/>
              </a:rPr>
              <a:t>CLASS DIAGRAM</a:t>
            </a:r>
            <a:endParaRPr lang="en-IN" sz="3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1251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0DB3266-48F5-E6E0-0985-C51E6A19D5BD}"/>
              </a:ext>
            </a:extLst>
          </p:cNvPr>
          <p:cNvPicPr>
            <a:picLocks noChangeAspect="1"/>
          </p:cNvPicPr>
          <p:nvPr/>
        </p:nvPicPr>
        <p:blipFill>
          <a:blip r:embed="rId2"/>
          <a:stretch>
            <a:fillRect/>
          </a:stretch>
        </p:blipFill>
        <p:spPr>
          <a:xfrm>
            <a:off x="657555" y="1289317"/>
            <a:ext cx="10876887" cy="4812026"/>
          </a:xfrm>
          <a:prstGeom prst="rect">
            <a:avLst/>
          </a:prstGeom>
        </p:spPr>
      </p:pic>
      <p:sp>
        <p:nvSpPr>
          <p:cNvPr id="3" name="TextBox 2">
            <a:extLst>
              <a:ext uri="{FF2B5EF4-FFF2-40B4-BE49-F238E27FC236}">
                <a16:creationId xmlns:a16="http://schemas.microsoft.com/office/drawing/2014/main" id="{FD0F707A-266C-D242-8299-D7773CBDE67E}"/>
              </a:ext>
            </a:extLst>
          </p:cNvPr>
          <p:cNvSpPr txBox="1"/>
          <p:nvPr/>
        </p:nvSpPr>
        <p:spPr>
          <a:xfrm>
            <a:off x="3048739" y="401550"/>
            <a:ext cx="6094520" cy="584775"/>
          </a:xfrm>
          <a:prstGeom prst="rect">
            <a:avLst/>
          </a:prstGeom>
          <a:noFill/>
        </p:spPr>
        <p:txBody>
          <a:bodyPr wrap="square">
            <a:spAutoFit/>
          </a:bodyPr>
          <a:lstStyle/>
          <a:p>
            <a:pPr algn="ctr"/>
            <a:r>
              <a:rPr lang="en-US" sz="3200" dirty="0">
                <a:solidFill>
                  <a:schemeClr val="bg1"/>
                </a:solidFill>
                <a:latin typeface="Times New Roman" panose="02020603050405020304" pitchFamily="18" charset="0"/>
                <a:cs typeface="Times New Roman" panose="02020603050405020304" pitchFamily="18" charset="0"/>
              </a:rPr>
              <a:t>ARCHITECTURE DIAGRAM</a:t>
            </a:r>
            <a:endParaRPr lang="en-IN" sz="3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6952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a:xfrm>
            <a:off x="1117050" y="730987"/>
            <a:ext cx="9957899" cy="634323"/>
          </a:xfrm>
          <a:ln>
            <a:noFill/>
          </a:ln>
        </p:spPr>
        <p:txBody>
          <a:bodyPr>
            <a:noAutofit/>
          </a:bodyPr>
          <a:lstStyle/>
          <a:p>
            <a:pPr algn="ctr"/>
            <a:r>
              <a:rPr lang="en-US" sz="3600" dirty="0">
                <a:ln w="19050">
                  <a:noFill/>
                </a:ln>
                <a:solidFill>
                  <a:schemeClr val="bg1"/>
                </a:solidFill>
                <a:latin typeface="Times New Roman" panose="02020603050405020304" pitchFamily="18" charset="0"/>
                <a:cs typeface="Times New Roman" panose="02020603050405020304" pitchFamily="18" charset="0"/>
              </a:rPr>
              <a:t>OUTLINE OF THE PRESENTATION</a:t>
            </a:r>
          </a:p>
        </p:txBody>
      </p:sp>
      <p:sp>
        <p:nvSpPr>
          <p:cNvPr id="3" name="Text Placeholder 2">
            <a:extLst>
              <a:ext uri="{FF2B5EF4-FFF2-40B4-BE49-F238E27FC236}">
                <a16:creationId xmlns:a16="http://schemas.microsoft.com/office/drawing/2014/main" id="{9F5750DE-FBC3-55CD-3BBD-6A66BE28EDC1}"/>
              </a:ext>
            </a:extLst>
          </p:cNvPr>
          <p:cNvSpPr>
            <a:spLocks noGrp="1"/>
          </p:cNvSpPr>
          <p:nvPr>
            <p:ph type="body" sz="quarter" idx="27"/>
          </p:nvPr>
        </p:nvSpPr>
        <p:spPr>
          <a:xfrm>
            <a:off x="912862" y="2175986"/>
            <a:ext cx="8370123" cy="365125"/>
          </a:xfrm>
        </p:spPr>
        <p:txBody>
          <a:bodyPr>
            <a:noAutofit/>
          </a:bodyPr>
          <a:lstStyle/>
          <a:p>
            <a:pPr marL="342900" indent="-342900" algn="l">
              <a:buFont typeface="Wingdings" panose="05000000000000000000" pitchFamily="2" charset="2"/>
              <a:buChar char="Ø"/>
            </a:pPr>
            <a:r>
              <a:rPr lang="en-US" sz="2400" dirty="0">
                <a:solidFill>
                  <a:schemeClr val="bg1"/>
                </a:solidFill>
                <a:latin typeface="Times New Roman" panose="02020603050405020304" pitchFamily="18" charset="0"/>
                <a:cs typeface="Times New Roman" panose="02020603050405020304" pitchFamily="18" charset="0"/>
              </a:rPr>
              <a:t>introduction</a:t>
            </a:r>
            <a:endParaRPr lang="en-IN" sz="2400" dirty="0">
              <a:solidFill>
                <a:schemeClr val="bg1"/>
              </a:solidFill>
              <a:latin typeface="Times New Roman" panose="02020603050405020304" pitchFamily="18" charset="0"/>
              <a:cs typeface="Times New Roman" panose="02020603050405020304" pitchFamily="18" charset="0"/>
            </a:endParaRPr>
          </a:p>
        </p:txBody>
      </p:sp>
      <p:sp>
        <p:nvSpPr>
          <p:cNvPr id="7" name="Text Placeholder 6">
            <a:extLst>
              <a:ext uri="{FF2B5EF4-FFF2-40B4-BE49-F238E27FC236}">
                <a16:creationId xmlns:a16="http://schemas.microsoft.com/office/drawing/2014/main" id="{136E1BCF-101A-FF7E-CEEA-CF0BD1218D05}"/>
              </a:ext>
            </a:extLst>
          </p:cNvPr>
          <p:cNvSpPr>
            <a:spLocks noGrp="1"/>
          </p:cNvSpPr>
          <p:nvPr>
            <p:ph type="body" sz="quarter" idx="31"/>
          </p:nvPr>
        </p:nvSpPr>
        <p:spPr>
          <a:xfrm>
            <a:off x="912862" y="3191739"/>
            <a:ext cx="8921996" cy="365125"/>
          </a:xfrm>
        </p:spPr>
        <p:txBody>
          <a:bodyPr>
            <a:noAutofit/>
          </a:bodyPr>
          <a:lstStyle/>
          <a:p>
            <a:pPr marL="342900" indent="-342900" algn="l">
              <a:buFont typeface="Wingdings" panose="05000000000000000000" pitchFamily="2" charset="2"/>
              <a:buChar char="Ø"/>
            </a:pPr>
            <a:r>
              <a:rPr lang="en-US" sz="2400" dirty="0">
                <a:solidFill>
                  <a:schemeClr val="bg1"/>
                </a:solidFill>
                <a:latin typeface="Times New Roman" panose="02020603050405020304" pitchFamily="18" charset="0"/>
                <a:cs typeface="Times New Roman" panose="02020603050405020304" pitchFamily="18" charset="0"/>
              </a:rPr>
              <a:t>TECHNOLOGIES USED TO DEVELOP THE APP</a:t>
            </a:r>
            <a:endParaRPr lang="en-IN" sz="2400" dirty="0">
              <a:solidFill>
                <a:schemeClr val="bg1"/>
              </a:solidFill>
              <a:latin typeface="Times New Roman" panose="02020603050405020304" pitchFamily="18" charset="0"/>
              <a:cs typeface="Times New Roman" panose="02020603050405020304" pitchFamily="18" charset="0"/>
            </a:endParaRPr>
          </a:p>
        </p:txBody>
      </p:sp>
      <p:sp>
        <p:nvSpPr>
          <p:cNvPr id="18" name="Text Placeholder 17">
            <a:extLst>
              <a:ext uri="{FF2B5EF4-FFF2-40B4-BE49-F238E27FC236}">
                <a16:creationId xmlns:a16="http://schemas.microsoft.com/office/drawing/2014/main" id="{08E83B53-84E8-8B23-5F06-405EF92B5C3F}"/>
              </a:ext>
            </a:extLst>
          </p:cNvPr>
          <p:cNvSpPr>
            <a:spLocks noGrp="1"/>
          </p:cNvSpPr>
          <p:nvPr>
            <p:ph type="body" sz="quarter" idx="29"/>
          </p:nvPr>
        </p:nvSpPr>
        <p:spPr>
          <a:xfrm>
            <a:off x="912862" y="2681611"/>
            <a:ext cx="10743517" cy="365125"/>
          </a:xfrm>
        </p:spPr>
        <p:txBody>
          <a:bodyPr>
            <a:noAutofit/>
          </a:bodyPr>
          <a:lstStyle/>
          <a:p>
            <a:pPr marL="342900" indent="-342900" algn="l">
              <a:buFont typeface="Wingdings" panose="05000000000000000000" pitchFamily="2" charset="2"/>
              <a:buChar char="Ø"/>
            </a:pPr>
            <a:r>
              <a:rPr lang="en-US" sz="2400" dirty="0">
                <a:solidFill>
                  <a:schemeClr val="bg1"/>
                </a:solidFill>
                <a:latin typeface="Times New Roman" panose="02020603050405020304" pitchFamily="18" charset="0"/>
                <a:cs typeface="Times New Roman" panose="02020603050405020304" pitchFamily="18" charset="0"/>
              </a:rPr>
              <a:t>Literature survey</a:t>
            </a:r>
            <a:endParaRPr lang="en-IN" sz="2400" dirty="0">
              <a:solidFill>
                <a:schemeClr val="bg1"/>
              </a:solidFill>
              <a:latin typeface="Times New Roman" panose="02020603050405020304" pitchFamily="18" charset="0"/>
              <a:cs typeface="Times New Roman" panose="02020603050405020304" pitchFamily="18" charset="0"/>
            </a:endParaRPr>
          </a:p>
        </p:txBody>
      </p:sp>
      <p:sp>
        <p:nvSpPr>
          <p:cNvPr id="2" name="Text Placeholder 2">
            <a:extLst>
              <a:ext uri="{FF2B5EF4-FFF2-40B4-BE49-F238E27FC236}">
                <a16:creationId xmlns:a16="http://schemas.microsoft.com/office/drawing/2014/main" id="{A2AA9581-74E7-2EC3-B371-E253D97D05BE}"/>
              </a:ext>
            </a:extLst>
          </p:cNvPr>
          <p:cNvSpPr txBox="1">
            <a:spLocks/>
          </p:cNvSpPr>
          <p:nvPr/>
        </p:nvSpPr>
        <p:spPr>
          <a:xfrm>
            <a:off x="912862" y="3701867"/>
            <a:ext cx="8370123" cy="3651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sz="2400">
                <a:solidFill>
                  <a:schemeClr val="bg1"/>
                </a:solidFill>
                <a:latin typeface="Times New Roman" panose="02020603050405020304" pitchFamily="18" charset="0"/>
                <a:cs typeface="Times New Roman" panose="02020603050405020304" pitchFamily="18" charset="0"/>
              </a:rPr>
              <a:t>UML Diagrams</a:t>
            </a:r>
            <a:endParaRPr lang="en-IN" sz="2400" dirty="0">
              <a:solidFill>
                <a:schemeClr val="bg1"/>
              </a:solidFill>
              <a:latin typeface="Times New Roman" panose="02020603050405020304" pitchFamily="18" charset="0"/>
              <a:cs typeface="Times New Roman" panose="02020603050405020304" pitchFamily="18" charset="0"/>
            </a:endParaRPr>
          </a:p>
        </p:txBody>
      </p:sp>
      <p:sp>
        <p:nvSpPr>
          <p:cNvPr id="4" name="Text Placeholder 6">
            <a:extLst>
              <a:ext uri="{FF2B5EF4-FFF2-40B4-BE49-F238E27FC236}">
                <a16:creationId xmlns:a16="http://schemas.microsoft.com/office/drawing/2014/main" id="{05502403-A907-0B1D-24E1-651C18A29A73}"/>
              </a:ext>
            </a:extLst>
          </p:cNvPr>
          <p:cNvSpPr txBox="1">
            <a:spLocks/>
          </p:cNvSpPr>
          <p:nvPr/>
        </p:nvSpPr>
        <p:spPr>
          <a:xfrm>
            <a:off x="912862" y="4211995"/>
            <a:ext cx="8921996" cy="3651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sz="2400" dirty="0">
                <a:solidFill>
                  <a:schemeClr val="bg1"/>
                </a:solidFill>
                <a:latin typeface="Times New Roman" panose="02020603050405020304" pitchFamily="18" charset="0"/>
                <a:cs typeface="Times New Roman" panose="02020603050405020304" pitchFamily="18" charset="0"/>
              </a:rPr>
              <a:t>implementation</a:t>
            </a:r>
            <a:endParaRPr lang="en-IN"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8828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2DFD9A1F-9B47-9944-272E-288D886ECAE3}"/>
              </a:ext>
            </a:extLst>
          </p:cNvPr>
          <p:cNvSpPr txBox="1"/>
          <p:nvPr/>
        </p:nvSpPr>
        <p:spPr>
          <a:xfrm>
            <a:off x="574086" y="1360022"/>
            <a:ext cx="11179947" cy="498663"/>
          </a:xfrm>
          <a:prstGeom prst="rect">
            <a:avLst/>
          </a:prstGeom>
          <a:noFill/>
        </p:spPr>
        <p:txBody>
          <a:bodyPr wrap="square" rtlCol="0">
            <a:spAutoFit/>
          </a:bodyPr>
          <a:lstStyle/>
          <a:p>
            <a:pPr algn="just">
              <a:lnSpc>
                <a:spcPct val="150000"/>
              </a:lnSpc>
            </a:pP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2" name="Title 21">
            <a:extLst>
              <a:ext uri="{FF2B5EF4-FFF2-40B4-BE49-F238E27FC236}">
                <a16:creationId xmlns:a16="http://schemas.microsoft.com/office/drawing/2014/main" id="{085F2F8A-F583-C8AC-7CCE-5AFA3AC7A70F}"/>
              </a:ext>
            </a:extLst>
          </p:cNvPr>
          <p:cNvSpPr>
            <a:spLocks noGrp="1"/>
          </p:cNvSpPr>
          <p:nvPr>
            <p:ph type="title"/>
          </p:nvPr>
        </p:nvSpPr>
        <p:spPr>
          <a:xfrm>
            <a:off x="1350885" y="2400703"/>
            <a:ext cx="9490229" cy="1500328"/>
          </a:xfrm>
        </p:spPr>
        <p:txBody>
          <a:bodyPr/>
          <a:lstStyle/>
          <a:p>
            <a:pPr algn="ctr"/>
            <a:r>
              <a:rPr lang="en-US" sz="4000" dirty="0">
                <a:ln w="19050">
                  <a:noFill/>
                </a:ln>
                <a:solidFill>
                  <a:schemeClr val="bg1"/>
                </a:solidFill>
                <a:latin typeface="Times New Roman" panose="02020603050405020304" pitchFamily="18" charset="0"/>
                <a:cs typeface="Times New Roman" panose="02020603050405020304" pitchFamily="18" charset="0"/>
              </a:rPr>
              <a:t>IMPLEMENTATION</a:t>
            </a:r>
          </a:p>
        </p:txBody>
      </p:sp>
    </p:spTree>
    <p:extLst>
      <p:ext uri="{BB962C8B-B14F-4D97-AF65-F5344CB8AC3E}">
        <p14:creationId xmlns:p14="http://schemas.microsoft.com/office/powerpoint/2010/main" val="36142488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22CDD2-AFEF-5E6F-328F-5420DB0DCAC9}"/>
              </a:ext>
            </a:extLst>
          </p:cNvPr>
          <p:cNvPicPr>
            <a:picLocks noChangeAspect="1"/>
          </p:cNvPicPr>
          <p:nvPr/>
        </p:nvPicPr>
        <p:blipFill>
          <a:blip r:embed="rId2"/>
          <a:stretch>
            <a:fillRect/>
          </a:stretch>
        </p:blipFill>
        <p:spPr>
          <a:xfrm>
            <a:off x="2946918" y="0"/>
            <a:ext cx="6298164" cy="6858000"/>
          </a:xfrm>
          <a:prstGeom prst="rect">
            <a:avLst/>
          </a:prstGeom>
        </p:spPr>
      </p:pic>
    </p:spTree>
    <p:extLst>
      <p:ext uri="{BB962C8B-B14F-4D97-AF65-F5344CB8AC3E}">
        <p14:creationId xmlns:p14="http://schemas.microsoft.com/office/powerpoint/2010/main" val="32292914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3665BF-183D-AE69-59F8-F016DEFDBC39}"/>
              </a:ext>
            </a:extLst>
          </p:cNvPr>
          <p:cNvPicPr>
            <a:picLocks noChangeAspect="1"/>
          </p:cNvPicPr>
          <p:nvPr/>
        </p:nvPicPr>
        <p:blipFill>
          <a:blip r:embed="rId2"/>
          <a:stretch>
            <a:fillRect/>
          </a:stretch>
        </p:blipFill>
        <p:spPr>
          <a:xfrm>
            <a:off x="383032" y="1085294"/>
            <a:ext cx="5513585" cy="4687412"/>
          </a:xfrm>
          <a:prstGeom prst="rect">
            <a:avLst/>
          </a:prstGeom>
        </p:spPr>
      </p:pic>
      <p:pic>
        <p:nvPicPr>
          <p:cNvPr id="6" name="Picture 5">
            <a:extLst>
              <a:ext uri="{FF2B5EF4-FFF2-40B4-BE49-F238E27FC236}">
                <a16:creationId xmlns:a16="http://schemas.microsoft.com/office/drawing/2014/main" id="{DF6A0BEC-B99B-91EE-74AD-E7DAE484E6E5}"/>
              </a:ext>
            </a:extLst>
          </p:cNvPr>
          <p:cNvPicPr>
            <a:picLocks noChangeAspect="1"/>
          </p:cNvPicPr>
          <p:nvPr/>
        </p:nvPicPr>
        <p:blipFill>
          <a:blip r:embed="rId3"/>
          <a:stretch>
            <a:fillRect/>
          </a:stretch>
        </p:blipFill>
        <p:spPr>
          <a:xfrm>
            <a:off x="6193431" y="1085293"/>
            <a:ext cx="5615536" cy="4687412"/>
          </a:xfrm>
          <a:prstGeom prst="rect">
            <a:avLst/>
          </a:prstGeom>
        </p:spPr>
      </p:pic>
    </p:spTree>
    <p:extLst>
      <p:ext uri="{BB962C8B-B14F-4D97-AF65-F5344CB8AC3E}">
        <p14:creationId xmlns:p14="http://schemas.microsoft.com/office/powerpoint/2010/main" val="27122458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5F2C1D-ED58-54E7-C6E3-24431595E90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155" t="11741" r="5350" b="6311"/>
          <a:stretch/>
        </p:blipFill>
        <p:spPr>
          <a:xfrm>
            <a:off x="3652108" y="1241694"/>
            <a:ext cx="5129939" cy="2642461"/>
          </a:xfrm>
          <a:prstGeom prst="rect">
            <a:avLst/>
          </a:prstGeom>
        </p:spPr>
      </p:pic>
      <p:sp>
        <p:nvSpPr>
          <p:cNvPr id="5" name="TextBox 4">
            <a:extLst>
              <a:ext uri="{FF2B5EF4-FFF2-40B4-BE49-F238E27FC236}">
                <a16:creationId xmlns:a16="http://schemas.microsoft.com/office/drawing/2014/main" id="{D9A8D299-2AE2-99A6-7C90-4DD7C0B8A45C}"/>
              </a:ext>
            </a:extLst>
          </p:cNvPr>
          <p:cNvSpPr txBox="1"/>
          <p:nvPr/>
        </p:nvSpPr>
        <p:spPr>
          <a:xfrm>
            <a:off x="336884" y="283810"/>
            <a:ext cx="11518232" cy="646331"/>
          </a:xfrm>
          <a:prstGeom prst="rect">
            <a:avLst/>
          </a:prstGeom>
          <a:noFill/>
        </p:spPr>
        <p:txBody>
          <a:bodyPr wrap="square" rtlCol="0">
            <a:spAutoFit/>
          </a:bodyPr>
          <a:lstStyle/>
          <a:p>
            <a:pPr algn="ctr"/>
            <a:r>
              <a:rPr lang="en-IN" sz="3600" dirty="0">
                <a:solidFill>
                  <a:schemeClr val="bg1"/>
                </a:solidFill>
                <a:latin typeface="Times New Roman" panose="02020603050405020304" pitchFamily="18" charset="0"/>
                <a:cs typeface="Times New Roman" panose="02020603050405020304" pitchFamily="18" charset="0"/>
              </a:rPr>
              <a:t>AmountIn.js</a:t>
            </a:r>
          </a:p>
        </p:txBody>
      </p:sp>
      <p:sp>
        <p:nvSpPr>
          <p:cNvPr id="3" name="TextBox 2">
            <a:extLst>
              <a:ext uri="{FF2B5EF4-FFF2-40B4-BE49-F238E27FC236}">
                <a16:creationId xmlns:a16="http://schemas.microsoft.com/office/drawing/2014/main" id="{76C9A646-1EE1-84B0-80F4-76231414F34F}"/>
              </a:ext>
            </a:extLst>
          </p:cNvPr>
          <p:cNvSpPr txBox="1"/>
          <p:nvPr/>
        </p:nvSpPr>
        <p:spPr>
          <a:xfrm>
            <a:off x="933734" y="4195709"/>
            <a:ext cx="10182386" cy="1569660"/>
          </a:xfrm>
          <a:prstGeom prst="rect">
            <a:avLst/>
          </a:prstGeom>
          <a:noFill/>
        </p:spPr>
        <p:txBody>
          <a:bodyPr wrap="square" rtlCol="0">
            <a:spAutoFit/>
          </a:bodyPr>
          <a:lstStyle/>
          <a:p>
            <a:pPr marL="342900" indent="-342900">
              <a:buFontTx/>
              <a:buChar char="-"/>
            </a:pPr>
            <a:r>
              <a:rPr lang="en-US" sz="2400" dirty="0">
                <a:solidFill>
                  <a:schemeClr val="bg1"/>
                </a:solidFill>
                <a:latin typeface="Times New Roman" panose="02020603050405020304" pitchFamily="18" charset="0"/>
                <a:cs typeface="Times New Roman" panose="02020603050405020304" pitchFamily="18" charset="0"/>
              </a:rPr>
              <a:t>It is an input box for the user to enter the amount to be swapped</a:t>
            </a:r>
          </a:p>
          <a:p>
            <a:pPr marL="342900" indent="-342900">
              <a:buFontTx/>
              <a:buChar char="-"/>
            </a:pPr>
            <a:r>
              <a:rPr lang="en-US" sz="2400" dirty="0">
                <a:solidFill>
                  <a:schemeClr val="bg1"/>
                </a:solidFill>
                <a:latin typeface="Times New Roman" panose="02020603050405020304" pitchFamily="18" charset="0"/>
                <a:cs typeface="Times New Roman" panose="02020603050405020304" pitchFamily="18" charset="0"/>
              </a:rPr>
              <a:t>It also contains a drop down with a list of all the tokens that the user can select.</a:t>
            </a:r>
          </a:p>
          <a:p>
            <a:pPr marL="342900" indent="-342900">
              <a:buFontTx/>
              <a:buChar char="-"/>
            </a:pPr>
            <a:r>
              <a:rPr lang="en-US" sz="2400" dirty="0">
                <a:solidFill>
                  <a:schemeClr val="bg1"/>
                </a:solidFill>
                <a:latin typeface="Times New Roman" panose="02020603050405020304" pitchFamily="18" charset="0"/>
                <a:cs typeface="Times New Roman" panose="02020603050405020304" pitchFamily="18" charset="0"/>
              </a:rPr>
              <a:t>It consists of list of tokens. SetShowList is responsible for changing the state of token.</a:t>
            </a:r>
          </a:p>
        </p:txBody>
      </p:sp>
    </p:spTree>
    <p:extLst>
      <p:ext uri="{BB962C8B-B14F-4D97-AF65-F5344CB8AC3E}">
        <p14:creationId xmlns:p14="http://schemas.microsoft.com/office/powerpoint/2010/main" val="25918414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B04CF15-FDD6-1102-FAED-C2F13BA89A65}"/>
              </a:ext>
            </a:extLst>
          </p:cNvPr>
          <p:cNvSpPr txBox="1"/>
          <p:nvPr/>
        </p:nvSpPr>
        <p:spPr>
          <a:xfrm>
            <a:off x="-226676" y="304723"/>
            <a:ext cx="1169425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Exchange.js</a:t>
            </a:r>
            <a:endParaRPr lang="en-IN" sz="2000" dirty="0">
              <a:solidFill>
                <a:schemeClr val="bg1"/>
              </a:solidFill>
            </a:endParaRPr>
          </a:p>
        </p:txBody>
      </p:sp>
      <p:sp>
        <p:nvSpPr>
          <p:cNvPr id="7" name="TextBox 6">
            <a:extLst>
              <a:ext uri="{FF2B5EF4-FFF2-40B4-BE49-F238E27FC236}">
                <a16:creationId xmlns:a16="http://schemas.microsoft.com/office/drawing/2014/main" id="{1A12CA37-65EE-76B0-80CB-C507DED66079}"/>
              </a:ext>
            </a:extLst>
          </p:cNvPr>
          <p:cNvSpPr txBox="1"/>
          <p:nvPr/>
        </p:nvSpPr>
        <p:spPr>
          <a:xfrm>
            <a:off x="1326298" y="4614285"/>
            <a:ext cx="10047494" cy="1938992"/>
          </a:xfrm>
          <a:prstGeom prst="rect">
            <a:avLst/>
          </a:prstGeom>
          <a:noFill/>
        </p:spPr>
        <p:txBody>
          <a:bodyPr wrap="square">
            <a:spAutoFit/>
          </a:bodyPr>
          <a:lstStyle/>
          <a:p>
            <a:pPr marL="342900" indent="-342900">
              <a:buFontTx/>
              <a:buChar char="-"/>
              <a:defRPr/>
            </a:pPr>
            <a:r>
              <a:rPr lang="en-US" sz="2400" dirty="0">
                <a:solidFill>
                  <a:prstClr val="white"/>
                </a:solidFill>
                <a:latin typeface="Times New Roman" panose="02020603050405020304" pitchFamily="18" charset="0"/>
                <a:cs typeface="Times New Roman" panose="02020603050405020304" pitchFamily="18" charset="0"/>
              </a:rPr>
              <a:t>It is used to carry out the exchanges of the various cryptocurrencies</a:t>
            </a:r>
            <a:endPar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Methods used in exchange.js are </a:t>
            </a:r>
            <a:r>
              <a:rPr kumimoji="0" lang="en-US" sz="24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onApproveRequested</a:t>
            </a:r>
            <a:r>
              <a:rPr lang="en-US" sz="2400" dirty="0">
                <a:solidFill>
                  <a:prstClr val="white"/>
                </a:solidFill>
                <a:latin typeface="Times New Roman" panose="02020603050405020304" pitchFamily="18" charset="0"/>
                <a:cs typeface="Times New Roman" panose="02020603050405020304" pitchFamily="18" charset="0"/>
              </a:rPr>
              <a:t>, </a:t>
            </a:r>
            <a:r>
              <a:rPr kumimoji="0" lang="en-US" sz="24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onSwapRequested</a:t>
            </a:r>
            <a:r>
              <a:rPr lang="en-US" sz="2400" dirty="0">
                <a:solidFill>
                  <a:prstClr val="white"/>
                </a:solidFill>
                <a:latin typeface="Times New Roman" panose="02020603050405020304" pitchFamily="18" charset="0"/>
                <a:cs typeface="Times New Roman" panose="02020603050405020304" pitchFamily="18" charset="0"/>
              </a:rPr>
              <a:t>, </a:t>
            </a:r>
            <a:r>
              <a:rPr kumimoji="0" lang="en-US" sz="24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OnFromValueChange</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onFromTokenChange</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OnFromValueChange</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onFromTokenChange</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methods are used when there are changes made in the input block and tokens respectively.</a:t>
            </a:r>
          </a:p>
        </p:txBody>
      </p:sp>
      <p:pic>
        <p:nvPicPr>
          <p:cNvPr id="8" name="Picture 7">
            <a:extLst>
              <a:ext uri="{FF2B5EF4-FFF2-40B4-BE49-F238E27FC236}">
                <a16:creationId xmlns:a16="http://schemas.microsoft.com/office/drawing/2014/main" id="{D8F75417-5B68-960F-5A81-3E5865BF84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52" t="2725" r="1326" b="10748"/>
          <a:stretch/>
        </p:blipFill>
        <p:spPr>
          <a:xfrm>
            <a:off x="2423958" y="1197315"/>
            <a:ext cx="6365030" cy="3218378"/>
          </a:xfrm>
          <a:prstGeom prst="rect">
            <a:avLst/>
          </a:prstGeom>
        </p:spPr>
      </p:pic>
    </p:spTree>
    <p:extLst>
      <p:ext uri="{BB962C8B-B14F-4D97-AF65-F5344CB8AC3E}">
        <p14:creationId xmlns:p14="http://schemas.microsoft.com/office/powerpoint/2010/main" val="42238234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39664FF-7EB9-8318-1AD1-70581DE53FDD}"/>
              </a:ext>
            </a:extLst>
          </p:cNvPr>
          <p:cNvSpPr txBox="1"/>
          <p:nvPr/>
        </p:nvSpPr>
        <p:spPr>
          <a:xfrm>
            <a:off x="540877" y="163684"/>
            <a:ext cx="1129364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Balance.js</a:t>
            </a:r>
          </a:p>
        </p:txBody>
      </p:sp>
      <p:sp>
        <p:nvSpPr>
          <p:cNvPr id="9" name="TextBox 8">
            <a:extLst>
              <a:ext uri="{FF2B5EF4-FFF2-40B4-BE49-F238E27FC236}">
                <a16:creationId xmlns:a16="http://schemas.microsoft.com/office/drawing/2014/main" id="{A2649983-9C19-5F45-0D22-CF73CDD4F541}"/>
              </a:ext>
            </a:extLst>
          </p:cNvPr>
          <p:cNvSpPr txBox="1"/>
          <p:nvPr/>
        </p:nvSpPr>
        <p:spPr>
          <a:xfrm>
            <a:off x="1004483" y="4437788"/>
            <a:ext cx="10366429" cy="1569660"/>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Displays the token balance of the user in the </a:t>
            </a:r>
            <a:r>
              <a:rPr kumimoji="0" lang="en-US" sz="24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MetaMask</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Wallet.</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If there is no balance, 0 is displayed.</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The format units expects a value always, so the </a:t>
            </a:r>
            <a:r>
              <a:rPr kumimoji="0" lang="en-US" sz="24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parseUnits</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should pass 0, </a:t>
            </a:r>
            <a:r>
              <a:rPr kumimoji="0" lang="en-US" sz="24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parseUnits</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converts from string to integer/</a:t>
            </a:r>
            <a:r>
              <a:rPr kumimoji="0" lang="en-US" sz="24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bigInt</a:t>
            </a:r>
            <a:endPar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3" name="Picture 2">
            <a:extLst>
              <a:ext uri="{FF2B5EF4-FFF2-40B4-BE49-F238E27FC236}">
                <a16:creationId xmlns:a16="http://schemas.microsoft.com/office/drawing/2014/main" id="{423E1123-638B-06C0-6A13-985BFEA453C7}"/>
              </a:ext>
            </a:extLst>
          </p:cNvPr>
          <p:cNvPicPr>
            <a:picLocks noChangeAspect="1"/>
          </p:cNvPicPr>
          <p:nvPr/>
        </p:nvPicPr>
        <p:blipFill rotWithShape="1">
          <a:blip r:embed="rId2"/>
          <a:srcRect r="2470" b="3425"/>
          <a:stretch/>
        </p:blipFill>
        <p:spPr>
          <a:xfrm>
            <a:off x="2795326" y="1104403"/>
            <a:ext cx="6659392" cy="2934938"/>
          </a:xfrm>
          <a:prstGeom prst="rect">
            <a:avLst/>
          </a:prstGeom>
        </p:spPr>
      </p:pic>
    </p:spTree>
    <p:extLst>
      <p:ext uri="{BB962C8B-B14F-4D97-AF65-F5344CB8AC3E}">
        <p14:creationId xmlns:p14="http://schemas.microsoft.com/office/powerpoint/2010/main" val="2141833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CC51CB-783C-D546-018D-298D19D124C2}"/>
              </a:ext>
            </a:extLst>
          </p:cNvPr>
          <p:cNvSpPr txBox="1"/>
          <p:nvPr/>
        </p:nvSpPr>
        <p:spPr>
          <a:xfrm>
            <a:off x="3539231" y="665825"/>
            <a:ext cx="5113538" cy="584775"/>
          </a:xfrm>
          <a:prstGeom prst="rect">
            <a:avLst/>
          </a:prstGeom>
          <a:noFill/>
        </p:spPr>
        <p:txBody>
          <a:bodyPr wrap="square" rtlCol="0">
            <a:spAutoFit/>
          </a:bodyPr>
          <a:lstStyle/>
          <a:p>
            <a:pPr algn="ctr"/>
            <a:r>
              <a:rPr lang="en-US" sz="3200" dirty="0">
                <a:solidFill>
                  <a:schemeClr val="bg1"/>
                </a:solidFill>
                <a:latin typeface="Times New Roman" panose="02020603050405020304" pitchFamily="18" charset="0"/>
                <a:cs typeface="Times New Roman" panose="02020603050405020304" pitchFamily="18" charset="0"/>
              </a:rPr>
              <a:t>APPLICATION URL </a:t>
            </a:r>
            <a:endParaRPr lang="en-IN" sz="3200" dirty="0">
              <a:solidFill>
                <a:schemeClr val="bg1"/>
              </a:solidFill>
              <a:latin typeface="Times New Roman" panose="02020603050405020304" pitchFamily="18" charset="0"/>
              <a:cs typeface="Times New Roman" panose="02020603050405020304" pitchFamily="18" charset="0"/>
            </a:endParaRPr>
          </a:p>
        </p:txBody>
      </p:sp>
      <p:sp>
        <p:nvSpPr>
          <p:cNvPr id="3" name="TextBox 2">
            <a:hlinkClick r:id="rId2" tooltip="https://crex-exchange.netlify.app/"/>
            <a:extLst>
              <a:ext uri="{FF2B5EF4-FFF2-40B4-BE49-F238E27FC236}">
                <a16:creationId xmlns:a16="http://schemas.microsoft.com/office/drawing/2014/main" id="{149CE8A5-093A-599F-12DC-39669F898F39}"/>
              </a:ext>
            </a:extLst>
          </p:cNvPr>
          <p:cNvSpPr txBox="1"/>
          <p:nvPr/>
        </p:nvSpPr>
        <p:spPr>
          <a:xfrm>
            <a:off x="3153052" y="2870858"/>
            <a:ext cx="5885895" cy="584775"/>
          </a:xfrm>
          <a:prstGeom prst="rect">
            <a:avLst/>
          </a:prstGeom>
          <a:solidFill>
            <a:schemeClr val="bg1"/>
          </a:solidFill>
        </p:spPr>
        <p:txBody>
          <a:bodyPr wrap="square" rtlCol="0">
            <a:spAutoFit/>
          </a:bodyPr>
          <a:lstStyle/>
          <a:p>
            <a:pPr algn="ctr"/>
            <a:r>
              <a:rPr lang="en-IN" sz="3200" dirty="0">
                <a:solidFill>
                  <a:srgbClr val="0070C0"/>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https://crex-exchange.netlify.app/</a:t>
            </a:r>
            <a:endParaRPr lang="en-IN" sz="3200"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58238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1">
            <a:extLst>
              <a:ext uri="{FF2B5EF4-FFF2-40B4-BE49-F238E27FC236}">
                <a16:creationId xmlns:a16="http://schemas.microsoft.com/office/drawing/2014/main" id="{59092A05-925A-B09D-728B-47382C184D6C}"/>
              </a:ext>
            </a:extLst>
          </p:cNvPr>
          <p:cNvSpPr>
            <a:spLocks noGrp="1"/>
          </p:cNvSpPr>
          <p:nvPr>
            <p:ph type="title"/>
          </p:nvPr>
        </p:nvSpPr>
        <p:spPr>
          <a:xfrm>
            <a:off x="1350885" y="2400703"/>
            <a:ext cx="9490229" cy="1500328"/>
          </a:xfrm>
        </p:spPr>
        <p:txBody>
          <a:bodyPr/>
          <a:lstStyle/>
          <a:p>
            <a:pPr algn="ctr"/>
            <a:r>
              <a:rPr lang="en-US" sz="4000" dirty="0">
                <a:ln w="19050">
                  <a:noFill/>
                </a:ln>
                <a:solidFill>
                  <a:schemeClr val="bg1"/>
                </a:solidFill>
                <a:latin typeface="Times New Roman" panose="02020603050405020304" pitchFamily="18" charset="0"/>
                <a:cs typeface="Times New Roman" panose="02020603050405020304" pitchFamily="18" charset="0"/>
              </a:rPr>
              <a:t>Test cases</a:t>
            </a:r>
            <a:br>
              <a:rPr lang="en-US" sz="4000" dirty="0">
                <a:ln w="19050">
                  <a:noFill/>
                </a:ln>
                <a:solidFill>
                  <a:schemeClr val="bg1"/>
                </a:solidFill>
                <a:latin typeface="Times New Roman" panose="02020603050405020304" pitchFamily="18" charset="0"/>
                <a:cs typeface="Times New Roman" panose="02020603050405020304" pitchFamily="18" charset="0"/>
              </a:rPr>
            </a:br>
            <a:endParaRPr lang="en-US" sz="4000" dirty="0">
              <a:ln w="19050">
                <a:noFill/>
              </a:ln>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0059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188D2FF-3104-EF60-D81E-928D08836A71}"/>
              </a:ext>
            </a:extLst>
          </p:cNvPr>
          <p:cNvGraphicFramePr>
            <a:graphicFrameLocks noGrp="1"/>
          </p:cNvGraphicFramePr>
          <p:nvPr>
            <p:extLst>
              <p:ext uri="{D42A27DB-BD31-4B8C-83A1-F6EECF244321}">
                <p14:modId xmlns:p14="http://schemas.microsoft.com/office/powerpoint/2010/main" val="2048122616"/>
              </p:ext>
            </p:extLst>
          </p:nvPr>
        </p:nvGraphicFramePr>
        <p:xfrm>
          <a:off x="2980281" y="1640669"/>
          <a:ext cx="6231438" cy="3925437"/>
        </p:xfrm>
        <a:graphic>
          <a:graphicData uri="http://schemas.openxmlformats.org/drawingml/2006/table">
            <a:tbl>
              <a:tblPr firstRow="1" firstCol="1" bandRow="1">
                <a:tableStyleId>{5C22544A-7EE6-4342-B048-85BDC9FD1C3A}</a:tableStyleId>
              </a:tblPr>
              <a:tblGrid>
                <a:gridCol w="672185">
                  <a:extLst>
                    <a:ext uri="{9D8B030D-6E8A-4147-A177-3AD203B41FA5}">
                      <a16:colId xmlns:a16="http://schemas.microsoft.com/office/drawing/2014/main" val="78073204"/>
                    </a:ext>
                  </a:extLst>
                </a:gridCol>
                <a:gridCol w="331927">
                  <a:extLst>
                    <a:ext uri="{9D8B030D-6E8A-4147-A177-3AD203B41FA5}">
                      <a16:colId xmlns:a16="http://schemas.microsoft.com/office/drawing/2014/main" val="559422924"/>
                    </a:ext>
                  </a:extLst>
                </a:gridCol>
                <a:gridCol w="497561">
                  <a:extLst>
                    <a:ext uri="{9D8B030D-6E8A-4147-A177-3AD203B41FA5}">
                      <a16:colId xmlns:a16="http://schemas.microsoft.com/office/drawing/2014/main" val="2669335460"/>
                    </a:ext>
                  </a:extLst>
                </a:gridCol>
                <a:gridCol w="561782">
                  <a:extLst>
                    <a:ext uri="{9D8B030D-6E8A-4147-A177-3AD203B41FA5}">
                      <a16:colId xmlns:a16="http://schemas.microsoft.com/office/drawing/2014/main" val="1160256281"/>
                    </a:ext>
                  </a:extLst>
                </a:gridCol>
                <a:gridCol w="955961">
                  <a:extLst>
                    <a:ext uri="{9D8B030D-6E8A-4147-A177-3AD203B41FA5}">
                      <a16:colId xmlns:a16="http://schemas.microsoft.com/office/drawing/2014/main" val="929041920"/>
                    </a:ext>
                  </a:extLst>
                </a:gridCol>
                <a:gridCol w="645803">
                  <a:extLst>
                    <a:ext uri="{9D8B030D-6E8A-4147-A177-3AD203B41FA5}">
                      <a16:colId xmlns:a16="http://schemas.microsoft.com/office/drawing/2014/main" val="2700725013"/>
                    </a:ext>
                  </a:extLst>
                </a:gridCol>
                <a:gridCol w="849034">
                  <a:extLst>
                    <a:ext uri="{9D8B030D-6E8A-4147-A177-3AD203B41FA5}">
                      <a16:colId xmlns:a16="http://schemas.microsoft.com/office/drawing/2014/main" val="1450578939"/>
                    </a:ext>
                  </a:extLst>
                </a:gridCol>
                <a:gridCol w="698204">
                  <a:extLst>
                    <a:ext uri="{9D8B030D-6E8A-4147-A177-3AD203B41FA5}">
                      <a16:colId xmlns:a16="http://schemas.microsoft.com/office/drawing/2014/main" val="1244588458"/>
                    </a:ext>
                  </a:extLst>
                </a:gridCol>
                <a:gridCol w="1018981">
                  <a:extLst>
                    <a:ext uri="{9D8B030D-6E8A-4147-A177-3AD203B41FA5}">
                      <a16:colId xmlns:a16="http://schemas.microsoft.com/office/drawing/2014/main" val="233512503"/>
                    </a:ext>
                  </a:extLst>
                </a:gridCol>
              </a:tblGrid>
              <a:tr h="453511">
                <a:tc gridSpan="2">
                  <a:txBody>
                    <a:bodyPr/>
                    <a:lstStyle/>
                    <a:p>
                      <a:pPr>
                        <a:lnSpc>
                          <a:spcPct val="150000"/>
                        </a:lnSpc>
                      </a:pPr>
                      <a:r>
                        <a:rPr lang="en-US" sz="1100">
                          <a:effectLst/>
                        </a:rPr>
                        <a:t>Test Scenario ID</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876" marR="61876" marT="0" marB="0"/>
                </a:tc>
                <a:tc hMerge="1">
                  <a:txBody>
                    <a:bodyPr/>
                    <a:lstStyle/>
                    <a:p>
                      <a:endParaRPr lang="en-IN"/>
                    </a:p>
                  </a:txBody>
                  <a:tcPr/>
                </a:tc>
                <a:tc gridSpan="3">
                  <a:txBody>
                    <a:bodyPr/>
                    <a:lstStyle/>
                    <a:p>
                      <a:pPr>
                        <a:lnSpc>
                          <a:spcPct val="150000"/>
                        </a:lnSpc>
                      </a:pPr>
                      <a:r>
                        <a:rPr lang="en-US" sz="1100">
                          <a:effectLst/>
                        </a:rPr>
                        <a:t>Home Page</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876" marR="61876" marT="0" marB="0"/>
                </a:tc>
                <a:tc hMerge="1">
                  <a:txBody>
                    <a:bodyPr/>
                    <a:lstStyle/>
                    <a:p>
                      <a:endParaRPr lang="en-IN"/>
                    </a:p>
                  </a:txBody>
                  <a:tcPr/>
                </a:tc>
                <a:tc hMerge="1">
                  <a:txBody>
                    <a:bodyPr/>
                    <a:lstStyle/>
                    <a:p>
                      <a:endParaRPr lang="en-IN"/>
                    </a:p>
                  </a:txBody>
                  <a:tcPr/>
                </a:tc>
                <a:tc gridSpan="2">
                  <a:txBody>
                    <a:bodyPr/>
                    <a:lstStyle/>
                    <a:p>
                      <a:pPr>
                        <a:lnSpc>
                          <a:spcPct val="150000"/>
                        </a:lnSpc>
                      </a:pPr>
                      <a:r>
                        <a:rPr lang="en-US" sz="1100">
                          <a:effectLst/>
                        </a:rPr>
                        <a:t>Test Case ID</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876" marR="61876" marT="0" marB="0"/>
                </a:tc>
                <a:tc hMerge="1">
                  <a:txBody>
                    <a:bodyPr/>
                    <a:lstStyle/>
                    <a:p>
                      <a:endParaRPr lang="en-IN"/>
                    </a:p>
                  </a:txBody>
                  <a:tcPr/>
                </a:tc>
                <a:tc gridSpan="2">
                  <a:txBody>
                    <a:bodyPr/>
                    <a:lstStyle/>
                    <a:p>
                      <a:pPr>
                        <a:lnSpc>
                          <a:spcPct val="150000"/>
                        </a:lnSpc>
                      </a:pPr>
                      <a:r>
                        <a:rPr lang="en-US" sz="1100">
                          <a:effectLst/>
                        </a:rPr>
                        <a:t>Home Page</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876" marR="61876" marT="0" marB="0"/>
                </a:tc>
                <a:tc hMerge="1">
                  <a:txBody>
                    <a:bodyPr/>
                    <a:lstStyle/>
                    <a:p>
                      <a:endParaRPr lang="en-IN"/>
                    </a:p>
                  </a:txBody>
                  <a:tcPr/>
                </a:tc>
                <a:extLst>
                  <a:ext uri="{0D108BD9-81ED-4DB2-BD59-A6C34878D82A}">
                    <a16:rowId xmlns:a16="http://schemas.microsoft.com/office/drawing/2014/main" val="755953121"/>
                  </a:ext>
                </a:extLst>
              </a:tr>
              <a:tr h="610372">
                <a:tc gridSpan="2">
                  <a:txBody>
                    <a:bodyPr/>
                    <a:lstStyle/>
                    <a:p>
                      <a:pPr>
                        <a:lnSpc>
                          <a:spcPct val="150000"/>
                        </a:lnSpc>
                      </a:pPr>
                      <a:r>
                        <a:rPr lang="en-US" sz="1100">
                          <a:effectLst/>
                        </a:rPr>
                        <a:t>Test Case Description</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876" marR="61876" marT="0" marB="0"/>
                </a:tc>
                <a:tc hMerge="1">
                  <a:txBody>
                    <a:bodyPr/>
                    <a:lstStyle/>
                    <a:p>
                      <a:endParaRPr lang="en-IN"/>
                    </a:p>
                  </a:txBody>
                  <a:tcPr/>
                </a:tc>
                <a:tc gridSpan="3">
                  <a:txBody>
                    <a:bodyPr/>
                    <a:lstStyle/>
                    <a:p>
                      <a:pPr>
                        <a:lnSpc>
                          <a:spcPct val="150000"/>
                        </a:lnSpc>
                      </a:pPr>
                      <a:r>
                        <a:rPr lang="en-US" sz="1100" dirty="0">
                          <a:effectLst/>
                        </a:rPr>
                        <a:t>Launching Home Page</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876" marR="61876" marT="0" marB="0"/>
                </a:tc>
                <a:tc hMerge="1">
                  <a:txBody>
                    <a:bodyPr/>
                    <a:lstStyle/>
                    <a:p>
                      <a:endParaRPr lang="en-IN"/>
                    </a:p>
                  </a:txBody>
                  <a:tcPr/>
                </a:tc>
                <a:tc hMerge="1">
                  <a:txBody>
                    <a:bodyPr/>
                    <a:lstStyle/>
                    <a:p>
                      <a:endParaRPr lang="en-IN"/>
                    </a:p>
                  </a:txBody>
                  <a:tcPr/>
                </a:tc>
                <a:tc gridSpan="2">
                  <a:txBody>
                    <a:bodyPr/>
                    <a:lstStyle/>
                    <a:p>
                      <a:pPr>
                        <a:lnSpc>
                          <a:spcPct val="150000"/>
                        </a:lnSpc>
                      </a:pPr>
                      <a:r>
                        <a:rPr lang="en-US" sz="1100">
                          <a:effectLst/>
                        </a:rPr>
                        <a:t>Test Priority</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876" marR="61876" marT="0" marB="0"/>
                </a:tc>
                <a:tc hMerge="1">
                  <a:txBody>
                    <a:bodyPr/>
                    <a:lstStyle/>
                    <a:p>
                      <a:endParaRPr lang="en-IN"/>
                    </a:p>
                  </a:txBody>
                  <a:tcPr/>
                </a:tc>
                <a:tc gridSpan="2">
                  <a:txBody>
                    <a:bodyPr/>
                    <a:lstStyle/>
                    <a:p>
                      <a:pPr>
                        <a:lnSpc>
                          <a:spcPct val="150000"/>
                        </a:lnSpc>
                      </a:pPr>
                      <a:r>
                        <a:rPr lang="en-US" sz="1100">
                          <a:effectLst/>
                        </a:rPr>
                        <a:t>High</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876" marR="61876" marT="0" marB="0"/>
                </a:tc>
                <a:tc hMerge="1">
                  <a:txBody>
                    <a:bodyPr/>
                    <a:lstStyle/>
                    <a:p>
                      <a:endParaRPr lang="en-IN"/>
                    </a:p>
                  </a:txBody>
                  <a:tcPr/>
                </a:tc>
                <a:extLst>
                  <a:ext uri="{0D108BD9-81ED-4DB2-BD59-A6C34878D82A}">
                    <a16:rowId xmlns:a16="http://schemas.microsoft.com/office/drawing/2014/main" val="3004052035"/>
                  </a:ext>
                </a:extLst>
              </a:tr>
              <a:tr h="453511">
                <a:tc gridSpan="2">
                  <a:txBody>
                    <a:bodyPr/>
                    <a:lstStyle/>
                    <a:p>
                      <a:pPr>
                        <a:lnSpc>
                          <a:spcPct val="150000"/>
                        </a:lnSpc>
                      </a:pPr>
                      <a:r>
                        <a:rPr lang="en-US" sz="1100">
                          <a:effectLst/>
                        </a:rPr>
                        <a:t>Pre-Requisite</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876" marR="61876" marT="0" marB="0"/>
                </a:tc>
                <a:tc hMerge="1">
                  <a:txBody>
                    <a:bodyPr/>
                    <a:lstStyle/>
                    <a:p>
                      <a:endParaRPr lang="en-IN"/>
                    </a:p>
                  </a:txBody>
                  <a:tcPr/>
                </a:tc>
                <a:tc gridSpan="3">
                  <a:txBody>
                    <a:bodyPr/>
                    <a:lstStyle/>
                    <a:p>
                      <a:pPr>
                        <a:lnSpc>
                          <a:spcPct val="150000"/>
                        </a:lnSpc>
                      </a:pPr>
                      <a:r>
                        <a:rPr lang="en-US" sz="1100">
                          <a:effectLst/>
                        </a:rPr>
                        <a:t>NA</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876" marR="61876" marT="0" marB="0"/>
                </a:tc>
                <a:tc hMerge="1">
                  <a:txBody>
                    <a:bodyPr/>
                    <a:lstStyle/>
                    <a:p>
                      <a:endParaRPr lang="en-IN"/>
                    </a:p>
                  </a:txBody>
                  <a:tcPr/>
                </a:tc>
                <a:tc hMerge="1">
                  <a:txBody>
                    <a:bodyPr/>
                    <a:lstStyle/>
                    <a:p>
                      <a:endParaRPr lang="en-IN"/>
                    </a:p>
                  </a:txBody>
                  <a:tcPr/>
                </a:tc>
                <a:tc gridSpan="2">
                  <a:txBody>
                    <a:bodyPr/>
                    <a:lstStyle/>
                    <a:p>
                      <a:pPr>
                        <a:lnSpc>
                          <a:spcPct val="150000"/>
                        </a:lnSpc>
                      </a:pPr>
                      <a:r>
                        <a:rPr lang="en-US" sz="1100">
                          <a:effectLst/>
                        </a:rPr>
                        <a:t>Post Requisite</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876" marR="61876" marT="0" marB="0"/>
                </a:tc>
                <a:tc hMerge="1">
                  <a:txBody>
                    <a:bodyPr/>
                    <a:lstStyle/>
                    <a:p>
                      <a:endParaRPr lang="en-IN"/>
                    </a:p>
                  </a:txBody>
                  <a:tcPr/>
                </a:tc>
                <a:tc gridSpan="2">
                  <a:txBody>
                    <a:bodyPr/>
                    <a:lstStyle/>
                    <a:p>
                      <a:pPr>
                        <a:lnSpc>
                          <a:spcPct val="150000"/>
                        </a:lnSpc>
                      </a:pPr>
                      <a:r>
                        <a:rPr lang="en-US" sz="1100" dirty="0">
                          <a:effectLst/>
                        </a:rPr>
                        <a:t>NA</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876" marR="61876" marT="0" marB="0"/>
                </a:tc>
                <a:tc hMerge="1">
                  <a:txBody>
                    <a:bodyPr/>
                    <a:lstStyle/>
                    <a:p>
                      <a:endParaRPr lang="en-IN"/>
                    </a:p>
                  </a:txBody>
                  <a:tcPr/>
                </a:tc>
                <a:extLst>
                  <a:ext uri="{0D108BD9-81ED-4DB2-BD59-A6C34878D82A}">
                    <a16:rowId xmlns:a16="http://schemas.microsoft.com/office/drawing/2014/main" val="4084133727"/>
                  </a:ext>
                </a:extLst>
              </a:tr>
              <a:tr h="139789">
                <a:tc gridSpan="9">
                  <a:txBody>
                    <a:bodyPr/>
                    <a:lstStyle/>
                    <a:p>
                      <a:pPr>
                        <a:lnSpc>
                          <a:spcPct val="150000"/>
                        </a:lnSpc>
                      </a:pPr>
                      <a:r>
                        <a:rPr lang="en-US" sz="1100" dirty="0">
                          <a:effectLst/>
                        </a:rPr>
                        <a:t>Test Execution Steps :</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876" marR="61876"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755668790"/>
                  </a:ext>
                </a:extLst>
              </a:tr>
              <a:tr h="610372">
                <a:tc>
                  <a:txBody>
                    <a:bodyPr/>
                    <a:lstStyle/>
                    <a:p>
                      <a:pPr>
                        <a:lnSpc>
                          <a:spcPct val="150000"/>
                        </a:lnSpc>
                      </a:pPr>
                      <a:r>
                        <a:rPr lang="en-US" sz="1100">
                          <a:effectLst/>
                        </a:rPr>
                        <a:t>No</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876" marR="61876" marT="0" marB="0"/>
                </a:tc>
                <a:tc gridSpan="2">
                  <a:txBody>
                    <a:bodyPr/>
                    <a:lstStyle/>
                    <a:p>
                      <a:pPr>
                        <a:lnSpc>
                          <a:spcPct val="150000"/>
                        </a:lnSpc>
                      </a:pPr>
                      <a:r>
                        <a:rPr lang="en-US" sz="1100">
                          <a:effectLst/>
                        </a:rPr>
                        <a:t>Action</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876" marR="61876" marT="0" marB="0"/>
                </a:tc>
                <a:tc hMerge="1">
                  <a:txBody>
                    <a:bodyPr/>
                    <a:lstStyle/>
                    <a:p>
                      <a:pPr>
                        <a:lnSpc>
                          <a:spcPct val="150000"/>
                        </a:lnSpc>
                      </a:pPr>
                      <a:r>
                        <a:rPr lang="en-US" sz="1100">
                          <a:effectLst/>
                        </a:rPr>
                        <a:t>Inputs</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876" marR="61876" marT="0" marB="0"/>
                </a:tc>
                <a:tc>
                  <a:txBody>
                    <a:bodyPr/>
                    <a:lstStyle/>
                    <a:p>
                      <a:pPr>
                        <a:lnSpc>
                          <a:spcPct val="150000"/>
                        </a:lnSpc>
                      </a:pPr>
                      <a:r>
                        <a:rPr lang="en-US" sz="1100">
                          <a:effectLst/>
                        </a:rPr>
                        <a:t>Inputs</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876" marR="61876" marT="0" marB="0"/>
                </a:tc>
                <a:tc>
                  <a:txBody>
                    <a:bodyPr/>
                    <a:lstStyle/>
                    <a:p>
                      <a:pPr>
                        <a:lnSpc>
                          <a:spcPct val="150000"/>
                        </a:lnSpc>
                      </a:pPr>
                      <a:r>
                        <a:rPr lang="en-US" sz="1100">
                          <a:effectLst/>
                        </a:rPr>
                        <a:t>Expected Output</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876" marR="61876" marT="0" marB="0"/>
                </a:tc>
                <a:tc>
                  <a:txBody>
                    <a:bodyPr/>
                    <a:lstStyle/>
                    <a:p>
                      <a:pPr>
                        <a:lnSpc>
                          <a:spcPct val="150000"/>
                        </a:lnSpc>
                      </a:pPr>
                      <a:r>
                        <a:rPr lang="en-US" sz="1100" dirty="0">
                          <a:effectLst/>
                        </a:rPr>
                        <a:t>Actual Output</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876" marR="61876" marT="0" marB="0"/>
                </a:tc>
                <a:tc>
                  <a:txBody>
                    <a:bodyPr/>
                    <a:lstStyle/>
                    <a:p>
                      <a:pPr>
                        <a:lnSpc>
                          <a:spcPct val="150000"/>
                        </a:lnSpc>
                      </a:pPr>
                      <a:r>
                        <a:rPr lang="en-US" sz="1100">
                          <a:effectLst/>
                        </a:rPr>
                        <a:t>Test Browser</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876" marR="61876" marT="0" marB="0"/>
                </a:tc>
                <a:tc>
                  <a:txBody>
                    <a:bodyPr/>
                    <a:lstStyle/>
                    <a:p>
                      <a:pPr>
                        <a:lnSpc>
                          <a:spcPct val="150000"/>
                        </a:lnSpc>
                      </a:pPr>
                      <a:r>
                        <a:rPr lang="en-US" sz="1100">
                          <a:effectLst/>
                        </a:rPr>
                        <a:t>Test Result</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876" marR="61876" marT="0" marB="0"/>
                </a:tc>
                <a:tc>
                  <a:txBody>
                    <a:bodyPr/>
                    <a:lstStyle/>
                    <a:p>
                      <a:pPr>
                        <a:lnSpc>
                          <a:spcPct val="150000"/>
                        </a:lnSpc>
                      </a:pPr>
                      <a:r>
                        <a:rPr lang="en-US" sz="1100" dirty="0">
                          <a:effectLst/>
                        </a:rPr>
                        <a:t>Test Comments</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876" marR="61876" marT="0" marB="0"/>
                </a:tc>
                <a:extLst>
                  <a:ext uri="{0D108BD9-81ED-4DB2-BD59-A6C34878D82A}">
                    <a16:rowId xmlns:a16="http://schemas.microsoft.com/office/drawing/2014/main" val="4010248058"/>
                  </a:ext>
                </a:extLst>
              </a:tr>
              <a:tr h="1551538">
                <a:tc>
                  <a:txBody>
                    <a:bodyPr/>
                    <a:lstStyle/>
                    <a:p>
                      <a:pPr>
                        <a:lnSpc>
                          <a:spcPct val="150000"/>
                        </a:lnSpc>
                      </a:pPr>
                      <a:r>
                        <a:rPr lang="en-US" sz="1100" dirty="0">
                          <a:effectLst/>
                        </a:rPr>
                        <a:t>1</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876" marR="61876" marT="0" marB="0"/>
                </a:tc>
                <a:tc gridSpan="2">
                  <a:txBody>
                    <a:bodyPr/>
                    <a:lstStyle/>
                    <a:p>
                      <a:pPr>
                        <a:lnSpc>
                          <a:spcPct val="150000"/>
                        </a:lnSpc>
                      </a:pPr>
                      <a:r>
                        <a:rPr lang="en-US" sz="1100">
                          <a:effectLst/>
                        </a:rPr>
                        <a:t>Open</a:t>
                      </a:r>
                      <a:endParaRPr lang="en-IN" sz="1000">
                        <a:effectLst/>
                      </a:endParaRPr>
                    </a:p>
                    <a:p>
                      <a:pPr>
                        <a:lnSpc>
                          <a:spcPct val="150000"/>
                        </a:lnSpc>
                      </a:pPr>
                      <a:r>
                        <a:rPr lang="en-US" sz="1100">
                          <a:effectLst/>
                        </a:rPr>
                        <a:t>Home Page</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876" marR="61876" marT="0" marB="0"/>
                </a:tc>
                <a:tc hMerge="1">
                  <a:txBody>
                    <a:bodyPr/>
                    <a:lstStyle/>
                    <a:p>
                      <a:pPr>
                        <a:lnSpc>
                          <a:spcPct val="150000"/>
                        </a:lnSpc>
                      </a:pPr>
                      <a:r>
                        <a:rPr lang="en-US" sz="1100">
                          <a:effectLst/>
                        </a:rPr>
                        <a:t>https://crex-exchange.netlify.app/</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876" marR="61876" marT="0" marB="0"/>
                </a:tc>
                <a:tc>
                  <a:txBody>
                    <a:bodyPr/>
                    <a:lstStyle/>
                    <a:p>
                      <a:pPr>
                        <a:lnSpc>
                          <a:spcPct val="150000"/>
                        </a:lnSpc>
                      </a:pPr>
                      <a:r>
                        <a:rPr lang="en-US" sz="1100" dirty="0">
                          <a:effectLst/>
                        </a:rPr>
                        <a:t>https://crex-exchange.netlify.app/</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876" marR="61876" marT="0" marB="0"/>
                </a:tc>
                <a:tc>
                  <a:txBody>
                    <a:bodyPr/>
                    <a:lstStyle/>
                    <a:p>
                      <a:pPr>
                        <a:lnSpc>
                          <a:spcPct val="150000"/>
                        </a:lnSpc>
                      </a:pPr>
                      <a:r>
                        <a:rPr lang="en-US" sz="1100">
                          <a:effectLst/>
                        </a:rPr>
                        <a:t>Open Home Page on using the URL</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876" marR="61876" marT="0" marB="0"/>
                </a:tc>
                <a:tc>
                  <a:txBody>
                    <a:bodyPr/>
                    <a:lstStyle/>
                    <a:p>
                      <a:pPr>
                        <a:lnSpc>
                          <a:spcPct val="150000"/>
                        </a:lnSpc>
                      </a:pPr>
                      <a:r>
                        <a:rPr lang="en-US" sz="1100">
                          <a:effectLst/>
                        </a:rPr>
                        <a:t>Open Home Page on using the URL</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876" marR="61876" marT="0" marB="0"/>
                </a:tc>
                <a:tc>
                  <a:txBody>
                    <a:bodyPr/>
                    <a:lstStyle/>
                    <a:p>
                      <a:pPr>
                        <a:lnSpc>
                          <a:spcPct val="150000"/>
                        </a:lnSpc>
                      </a:pPr>
                      <a:r>
                        <a:rPr lang="en-US" sz="1100">
                          <a:effectLst/>
                        </a:rPr>
                        <a:t>Brave</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876" marR="61876" marT="0" marB="0"/>
                </a:tc>
                <a:tc>
                  <a:txBody>
                    <a:bodyPr/>
                    <a:lstStyle/>
                    <a:p>
                      <a:pPr>
                        <a:lnSpc>
                          <a:spcPct val="150000"/>
                        </a:lnSpc>
                      </a:pPr>
                      <a:r>
                        <a:rPr lang="en-US" sz="1100">
                          <a:effectLst/>
                        </a:rPr>
                        <a:t>Pass</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876" marR="61876" marT="0" marB="0"/>
                </a:tc>
                <a:tc>
                  <a:txBody>
                    <a:bodyPr/>
                    <a:lstStyle/>
                    <a:p>
                      <a:pPr>
                        <a:lnSpc>
                          <a:spcPct val="150000"/>
                        </a:lnSpc>
                      </a:pPr>
                      <a:r>
                        <a:rPr lang="en-US" sz="1100" dirty="0">
                          <a:effectLst/>
                        </a:rPr>
                        <a:t>NA</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876" marR="61876" marT="0" marB="0"/>
                </a:tc>
                <a:extLst>
                  <a:ext uri="{0D108BD9-81ED-4DB2-BD59-A6C34878D82A}">
                    <a16:rowId xmlns:a16="http://schemas.microsoft.com/office/drawing/2014/main" val="1389739980"/>
                  </a:ext>
                </a:extLst>
              </a:tr>
            </a:tbl>
          </a:graphicData>
        </a:graphic>
      </p:graphicFrame>
      <p:sp>
        <p:nvSpPr>
          <p:cNvPr id="5" name="TextBox 4">
            <a:extLst>
              <a:ext uri="{FF2B5EF4-FFF2-40B4-BE49-F238E27FC236}">
                <a16:creationId xmlns:a16="http://schemas.microsoft.com/office/drawing/2014/main" id="{04958F6E-8673-776D-92A9-9326DE07E366}"/>
              </a:ext>
            </a:extLst>
          </p:cNvPr>
          <p:cNvSpPr txBox="1"/>
          <p:nvPr/>
        </p:nvSpPr>
        <p:spPr>
          <a:xfrm>
            <a:off x="233124" y="645563"/>
            <a:ext cx="11389477" cy="646331"/>
          </a:xfrm>
          <a:prstGeom prst="rect">
            <a:avLst/>
          </a:prstGeom>
          <a:noFill/>
        </p:spPr>
        <p:txBody>
          <a:bodyPr wrap="square" rtlCol="0">
            <a:spAutoFit/>
          </a:bodyPr>
          <a:lstStyle/>
          <a:p>
            <a:pPr algn="ctr"/>
            <a:r>
              <a:rPr lang="en-US" sz="3600" dirty="0">
                <a:solidFill>
                  <a:schemeClr val="bg1"/>
                </a:solidFill>
                <a:latin typeface="Times New Roman" panose="02020603050405020304" pitchFamily="18" charset="0"/>
                <a:cs typeface="Times New Roman" panose="02020603050405020304" pitchFamily="18" charset="0"/>
              </a:rPr>
              <a:t>Launching Home Page</a:t>
            </a:r>
            <a:endParaRPr lang="en-IN" sz="3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8984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A3718D-BDC5-C2C1-AEC6-32825CFF50FC}"/>
              </a:ext>
            </a:extLst>
          </p:cNvPr>
          <p:cNvPicPr>
            <a:picLocks noChangeAspect="1"/>
          </p:cNvPicPr>
          <p:nvPr/>
        </p:nvPicPr>
        <p:blipFill rotWithShape="1">
          <a:blip r:embed="rId2"/>
          <a:srcRect r="37725" b="41284"/>
          <a:stretch/>
        </p:blipFill>
        <p:spPr>
          <a:xfrm>
            <a:off x="6258342" y="2186608"/>
            <a:ext cx="5634075" cy="3233664"/>
          </a:xfrm>
          <a:prstGeom prst="rect">
            <a:avLst/>
          </a:prstGeom>
        </p:spPr>
      </p:pic>
      <p:pic>
        <p:nvPicPr>
          <p:cNvPr id="7" name="Picture 6">
            <a:extLst>
              <a:ext uri="{FF2B5EF4-FFF2-40B4-BE49-F238E27FC236}">
                <a16:creationId xmlns:a16="http://schemas.microsoft.com/office/drawing/2014/main" id="{3258ABA1-0C93-ECBD-9A14-65181405ABF6}"/>
              </a:ext>
            </a:extLst>
          </p:cNvPr>
          <p:cNvPicPr>
            <a:picLocks noChangeAspect="1"/>
          </p:cNvPicPr>
          <p:nvPr/>
        </p:nvPicPr>
        <p:blipFill rotWithShape="1">
          <a:blip r:embed="rId3"/>
          <a:srcRect t="12432" r="2485" b="8370"/>
          <a:stretch/>
        </p:blipFill>
        <p:spPr>
          <a:xfrm>
            <a:off x="319466" y="2186608"/>
            <a:ext cx="5634074" cy="3233664"/>
          </a:xfrm>
          <a:prstGeom prst="rect">
            <a:avLst/>
          </a:prstGeom>
        </p:spPr>
      </p:pic>
      <p:sp>
        <p:nvSpPr>
          <p:cNvPr id="8" name="TextBox 7">
            <a:extLst>
              <a:ext uri="{FF2B5EF4-FFF2-40B4-BE49-F238E27FC236}">
                <a16:creationId xmlns:a16="http://schemas.microsoft.com/office/drawing/2014/main" id="{854B2CAC-EBA9-682A-9335-5FBD0E9C43C2}"/>
              </a:ext>
            </a:extLst>
          </p:cNvPr>
          <p:cNvSpPr txBox="1"/>
          <p:nvPr/>
        </p:nvSpPr>
        <p:spPr>
          <a:xfrm>
            <a:off x="1480930" y="1105475"/>
            <a:ext cx="3170583" cy="461665"/>
          </a:xfrm>
          <a:prstGeom prst="rect">
            <a:avLst/>
          </a:prstGeom>
          <a:noFill/>
        </p:spPr>
        <p:txBody>
          <a:bodyPr wrap="square" rtlCol="0">
            <a:spAutoFit/>
          </a:bodyPr>
          <a:lstStyle/>
          <a:p>
            <a:pPr algn="ctr"/>
            <a:r>
              <a:rPr lang="en-IN" sz="2400" dirty="0">
                <a:solidFill>
                  <a:schemeClr val="bg1"/>
                </a:solidFill>
                <a:latin typeface="Times New Roman" panose="02020603050405020304" pitchFamily="18" charset="0"/>
                <a:cs typeface="Times New Roman" panose="02020603050405020304" pitchFamily="18" charset="0"/>
              </a:rPr>
              <a:t>SUCCESS CASE</a:t>
            </a:r>
          </a:p>
        </p:txBody>
      </p:sp>
      <p:sp>
        <p:nvSpPr>
          <p:cNvPr id="10" name="TextBox 9">
            <a:extLst>
              <a:ext uri="{FF2B5EF4-FFF2-40B4-BE49-F238E27FC236}">
                <a16:creationId xmlns:a16="http://schemas.microsoft.com/office/drawing/2014/main" id="{E9FF4858-C192-DCC7-B88D-2285C55CEF10}"/>
              </a:ext>
            </a:extLst>
          </p:cNvPr>
          <p:cNvSpPr txBox="1"/>
          <p:nvPr/>
        </p:nvSpPr>
        <p:spPr>
          <a:xfrm>
            <a:off x="6092687" y="1105475"/>
            <a:ext cx="6100969" cy="461665"/>
          </a:xfrm>
          <a:prstGeom prst="rect">
            <a:avLst/>
          </a:prstGeom>
          <a:noFill/>
        </p:spPr>
        <p:txBody>
          <a:bodyPr wrap="square">
            <a:spAutoFit/>
          </a:bodyPr>
          <a:lstStyle/>
          <a:p>
            <a:pPr algn="ctr"/>
            <a:r>
              <a:rPr lang="en-IN" sz="2400" dirty="0">
                <a:solidFill>
                  <a:schemeClr val="bg1"/>
                </a:solidFill>
                <a:latin typeface="Times New Roman" panose="02020603050405020304" pitchFamily="18" charset="0"/>
                <a:cs typeface="Times New Roman" panose="02020603050405020304" pitchFamily="18" charset="0"/>
              </a:rPr>
              <a:t>FAILURE CASE</a:t>
            </a:r>
          </a:p>
        </p:txBody>
      </p:sp>
    </p:spTree>
    <p:extLst>
      <p:ext uri="{BB962C8B-B14F-4D97-AF65-F5344CB8AC3E}">
        <p14:creationId xmlns:p14="http://schemas.microsoft.com/office/powerpoint/2010/main" val="190119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9B4BC4-EF49-BD3A-92E0-6177C0243924}"/>
              </a:ext>
            </a:extLst>
          </p:cNvPr>
          <p:cNvSpPr txBox="1"/>
          <p:nvPr/>
        </p:nvSpPr>
        <p:spPr>
          <a:xfrm>
            <a:off x="367133" y="1041600"/>
            <a:ext cx="6481073" cy="5058885"/>
          </a:xfrm>
          <a:prstGeom prst="rect">
            <a:avLst/>
          </a:prstGeom>
          <a:noFill/>
        </p:spPr>
        <p:txBody>
          <a:bodyPr wrap="square" rtlCol="0">
            <a:spAutoFit/>
          </a:bodyPr>
          <a:lstStyle/>
          <a:p>
            <a:pPr algn="just"/>
            <a:r>
              <a:rPr lang="en-IN" dirty="0"/>
              <a:t>                                                                     </a:t>
            </a:r>
            <a:endPar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60000" algn="just">
              <a:lnSpc>
                <a:spcPct val="150000"/>
              </a:lnSpc>
              <a:spcBef>
                <a:spcPts val="125"/>
              </a:spcBef>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Blockchain</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360000" indent="-285750" algn="just">
              <a:lnSpc>
                <a:spcPct val="150000"/>
              </a:lnSpc>
              <a:spcBef>
                <a:spcPts val="250"/>
              </a:spcBef>
              <a:buFont typeface="Wingdings" panose="05000000000000000000" pitchFamily="2" charset="2"/>
              <a:buChar char="Ø"/>
            </a:pP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It </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is a shared, distributed and permanent database that is shared among multiple nodes in a computer network.</a:t>
            </a:r>
          </a:p>
          <a:p>
            <a:pPr marL="360000" indent="-285750" algn="just">
              <a:lnSpc>
                <a:spcPct val="150000"/>
              </a:lnSpc>
              <a:spcBef>
                <a:spcPts val="250"/>
              </a:spcBef>
              <a:buFont typeface="Wingdings" panose="05000000000000000000" pitchFamily="2" charset="2"/>
              <a:buChar char="Ø"/>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They record data in such a way that it makes it almost impossible to modify or hack the system. </a:t>
            </a:r>
          </a:p>
          <a:p>
            <a:pPr marL="360000" indent="-285750" algn="just">
              <a:lnSpc>
                <a:spcPct val="150000"/>
              </a:lnSpc>
              <a:spcBef>
                <a:spcPts val="250"/>
              </a:spcBef>
              <a:buFont typeface="Wingdings" panose="05000000000000000000" pitchFamily="2" charset="2"/>
              <a:buChar char="Ø"/>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Blockchains also play a crucial role in cryptocurrency systems, such as Bitcoin, for maintaining a secure and decentralized record of transactions. The goal of blockchain is to allow digital information to be recorded and distributed, but not edited. </a:t>
            </a:r>
            <a:endParaRPr lang="en-US" sz="20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77C171DD-4E19-BEAF-E4FB-879813842852}"/>
              </a:ext>
            </a:extLst>
          </p:cNvPr>
          <p:cNvPicPr>
            <a:picLocks noChangeAspect="1"/>
          </p:cNvPicPr>
          <p:nvPr/>
        </p:nvPicPr>
        <p:blipFill>
          <a:blip r:embed="rId2"/>
          <a:stretch>
            <a:fillRect/>
          </a:stretch>
        </p:blipFill>
        <p:spPr>
          <a:xfrm>
            <a:off x="7341833" y="2298985"/>
            <a:ext cx="4483034" cy="2260030"/>
          </a:xfrm>
          <a:prstGeom prst="rect">
            <a:avLst/>
          </a:prstGeom>
        </p:spPr>
      </p:pic>
      <p:sp>
        <p:nvSpPr>
          <p:cNvPr id="6" name="TextBox 5">
            <a:extLst>
              <a:ext uri="{FF2B5EF4-FFF2-40B4-BE49-F238E27FC236}">
                <a16:creationId xmlns:a16="http://schemas.microsoft.com/office/drawing/2014/main" id="{8899AB9C-D6DE-9EF7-7B90-4D5CA7F89C39}"/>
              </a:ext>
            </a:extLst>
          </p:cNvPr>
          <p:cNvSpPr txBox="1"/>
          <p:nvPr/>
        </p:nvSpPr>
        <p:spPr>
          <a:xfrm>
            <a:off x="3648534" y="221942"/>
            <a:ext cx="4749742" cy="646331"/>
          </a:xfrm>
          <a:prstGeom prst="rect">
            <a:avLst/>
          </a:prstGeom>
          <a:noFill/>
        </p:spPr>
        <p:txBody>
          <a:bodyPr wrap="square" rtlCol="0">
            <a:spAutoFit/>
          </a:bodyPr>
          <a:lstStyle/>
          <a:p>
            <a:pPr algn="ctr"/>
            <a:r>
              <a:rPr lang="en-IN" sz="3600" dirty="0">
                <a:solidFill>
                  <a:schemeClr val="bg1"/>
                </a:solidFill>
                <a:latin typeface="Times New Roman" panose="02020603050405020304" pitchFamily="18" charset="0"/>
                <a:cs typeface="Times New Roman" panose="02020603050405020304" pitchFamily="18" charset="0"/>
              </a:rPr>
              <a:t>INTRODUCTION</a:t>
            </a:r>
          </a:p>
        </p:txBody>
      </p:sp>
    </p:spTree>
    <p:extLst>
      <p:ext uri="{BB962C8B-B14F-4D97-AF65-F5344CB8AC3E}">
        <p14:creationId xmlns:p14="http://schemas.microsoft.com/office/powerpoint/2010/main" val="29035451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6159B6FE-2C69-658C-A804-4DCAC4EB940E}"/>
              </a:ext>
            </a:extLst>
          </p:cNvPr>
          <p:cNvGraphicFramePr>
            <a:graphicFrameLocks noGrp="1"/>
          </p:cNvGraphicFramePr>
          <p:nvPr>
            <p:extLst>
              <p:ext uri="{D42A27DB-BD31-4B8C-83A1-F6EECF244321}">
                <p14:modId xmlns:p14="http://schemas.microsoft.com/office/powerpoint/2010/main" val="2042723849"/>
              </p:ext>
            </p:extLst>
          </p:nvPr>
        </p:nvGraphicFramePr>
        <p:xfrm>
          <a:off x="2245378" y="1520283"/>
          <a:ext cx="7701244" cy="4350095"/>
        </p:xfrm>
        <a:graphic>
          <a:graphicData uri="http://schemas.openxmlformats.org/drawingml/2006/table">
            <a:tbl>
              <a:tblPr firstRow="1" firstCol="1" bandRow="1">
                <a:tableStyleId>{5C22544A-7EE6-4342-B048-85BDC9FD1C3A}</a:tableStyleId>
              </a:tblPr>
              <a:tblGrid>
                <a:gridCol w="892823">
                  <a:extLst>
                    <a:ext uri="{9D8B030D-6E8A-4147-A177-3AD203B41FA5}">
                      <a16:colId xmlns:a16="http://schemas.microsoft.com/office/drawing/2014/main" val="873694229"/>
                    </a:ext>
                  </a:extLst>
                </a:gridCol>
                <a:gridCol w="247604">
                  <a:extLst>
                    <a:ext uri="{9D8B030D-6E8A-4147-A177-3AD203B41FA5}">
                      <a16:colId xmlns:a16="http://schemas.microsoft.com/office/drawing/2014/main" val="3379739457"/>
                    </a:ext>
                  </a:extLst>
                </a:gridCol>
                <a:gridCol w="748655">
                  <a:extLst>
                    <a:ext uri="{9D8B030D-6E8A-4147-A177-3AD203B41FA5}">
                      <a16:colId xmlns:a16="http://schemas.microsoft.com/office/drawing/2014/main" val="1609419666"/>
                    </a:ext>
                  </a:extLst>
                </a:gridCol>
                <a:gridCol w="667535">
                  <a:extLst>
                    <a:ext uri="{9D8B030D-6E8A-4147-A177-3AD203B41FA5}">
                      <a16:colId xmlns:a16="http://schemas.microsoft.com/office/drawing/2014/main" val="2833376951"/>
                    </a:ext>
                  </a:extLst>
                </a:gridCol>
                <a:gridCol w="872704">
                  <a:extLst>
                    <a:ext uri="{9D8B030D-6E8A-4147-A177-3AD203B41FA5}">
                      <a16:colId xmlns:a16="http://schemas.microsoft.com/office/drawing/2014/main" val="3617097142"/>
                    </a:ext>
                  </a:extLst>
                </a:gridCol>
                <a:gridCol w="733476">
                  <a:extLst>
                    <a:ext uri="{9D8B030D-6E8A-4147-A177-3AD203B41FA5}">
                      <a16:colId xmlns:a16="http://schemas.microsoft.com/office/drawing/2014/main" val="651480629"/>
                    </a:ext>
                  </a:extLst>
                </a:gridCol>
                <a:gridCol w="964297">
                  <a:extLst>
                    <a:ext uri="{9D8B030D-6E8A-4147-A177-3AD203B41FA5}">
                      <a16:colId xmlns:a16="http://schemas.microsoft.com/office/drawing/2014/main" val="3599668953"/>
                    </a:ext>
                  </a:extLst>
                </a:gridCol>
                <a:gridCol w="792991">
                  <a:extLst>
                    <a:ext uri="{9D8B030D-6E8A-4147-A177-3AD203B41FA5}">
                      <a16:colId xmlns:a16="http://schemas.microsoft.com/office/drawing/2014/main" val="3056060063"/>
                    </a:ext>
                  </a:extLst>
                </a:gridCol>
                <a:gridCol w="1781159">
                  <a:extLst>
                    <a:ext uri="{9D8B030D-6E8A-4147-A177-3AD203B41FA5}">
                      <a16:colId xmlns:a16="http://schemas.microsoft.com/office/drawing/2014/main" val="3635051521"/>
                    </a:ext>
                  </a:extLst>
                </a:gridCol>
              </a:tblGrid>
              <a:tr h="348641">
                <a:tc gridSpan="2">
                  <a:txBody>
                    <a:bodyPr/>
                    <a:lstStyle/>
                    <a:p>
                      <a:pPr>
                        <a:lnSpc>
                          <a:spcPct val="150000"/>
                        </a:lnSpc>
                      </a:pPr>
                      <a:r>
                        <a:rPr lang="en-US" sz="1000">
                          <a:effectLst/>
                        </a:rPr>
                        <a:t>Test Scenario ID</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556" marR="55556" marT="0" marB="0"/>
                </a:tc>
                <a:tc hMerge="1">
                  <a:txBody>
                    <a:bodyPr/>
                    <a:lstStyle/>
                    <a:p>
                      <a:endParaRPr lang="en-IN"/>
                    </a:p>
                  </a:txBody>
                  <a:tcPr/>
                </a:tc>
                <a:tc gridSpan="3">
                  <a:txBody>
                    <a:bodyPr/>
                    <a:lstStyle/>
                    <a:p>
                      <a:pPr>
                        <a:lnSpc>
                          <a:spcPct val="150000"/>
                        </a:lnSpc>
                      </a:pPr>
                      <a:r>
                        <a:rPr lang="en-US" sz="1000">
                          <a:effectLst/>
                        </a:rPr>
                        <a:t>Swap Page</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556" marR="55556" marT="0" marB="0"/>
                </a:tc>
                <a:tc hMerge="1">
                  <a:txBody>
                    <a:bodyPr/>
                    <a:lstStyle/>
                    <a:p>
                      <a:endParaRPr lang="en-IN"/>
                    </a:p>
                  </a:txBody>
                  <a:tcPr/>
                </a:tc>
                <a:tc hMerge="1">
                  <a:txBody>
                    <a:bodyPr/>
                    <a:lstStyle/>
                    <a:p>
                      <a:endParaRPr lang="en-IN"/>
                    </a:p>
                  </a:txBody>
                  <a:tcPr/>
                </a:tc>
                <a:tc gridSpan="2">
                  <a:txBody>
                    <a:bodyPr/>
                    <a:lstStyle/>
                    <a:p>
                      <a:pPr>
                        <a:lnSpc>
                          <a:spcPct val="150000"/>
                        </a:lnSpc>
                      </a:pPr>
                      <a:r>
                        <a:rPr lang="en-US" sz="1000">
                          <a:effectLst/>
                        </a:rPr>
                        <a:t>Test Case ID</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556" marR="55556" marT="0" marB="0"/>
                </a:tc>
                <a:tc hMerge="1">
                  <a:txBody>
                    <a:bodyPr/>
                    <a:lstStyle/>
                    <a:p>
                      <a:endParaRPr lang="en-IN"/>
                    </a:p>
                  </a:txBody>
                  <a:tcPr/>
                </a:tc>
                <a:tc gridSpan="2">
                  <a:txBody>
                    <a:bodyPr/>
                    <a:lstStyle/>
                    <a:p>
                      <a:pPr>
                        <a:lnSpc>
                          <a:spcPct val="150000"/>
                        </a:lnSpc>
                      </a:pPr>
                      <a:r>
                        <a:rPr lang="en-US" sz="1000" dirty="0">
                          <a:effectLst/>
                        </a:rPr>
                        <a:t>Swap Page </a:t>
                      </a:r>
                      <a:endParaRPr lang="en-IN"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556" marR="55556" marT="0" marB="0"/>
                </a:tc>
                <a:tc hMerge="1">
                  <a:txBody>
                    <a:bodyPr/>
                    <a:lstStyle/>
                    <a:p>
                      <a:endParaRPr lang="en-IN"/>
                    </a:p>
                  </a:txBody>
                  <a:tcPr/>
                </a:tc>
                <a:extLst>
                  <a:ext uri="{0D108BD9-81ED-4DB2-BD59-A6C34878D82A}">
                    <a16:rowId xmlns:a16="http://schemas.microsoft.com/office/drawing/2014/main" val="167140742"/>
                  </a:ext>
                </a:extLst>
              </a:tr>
              <a:tr h="435695">
                <a:tc gridSpan="2">
                  <a:txBody>
                    <a:bodyPr/>
                    <a:lstStyle/>
                    <a:p>
                      <a:pPr>
                        <a:lnSpc>
                          <a:spcPct val="150000"/>
                        </a:lnSpc>
                      </a:pPr>
                      <a:r>
                        <a:rPr lang="en-US" sz="1000">
                          <a:effectLst/>
                        </a:rPr>
                        <a:t>Test Case Description</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556" marR="55556" marT="0" marB="0"/>
                </a:tc>
                <a:tc hMerge="1">
                  <a:txBody>
                    <a:bodyPr/>
                    <a:lstStyle/>
                    <a:p>
                      <a:endParaRPr lang="en-IN"/>
                    </a:p>
                  </a:txBody>
                  <a:tcPr/>
                </a:tc>
                <a:tc gridSpan="3">
                  <a:txBody>
                    <a:bodyPr/>
                    <a:lstStyle/>
                    <a:p>
                      <a:pPr>
                        <a:lnSpc>
                          <a:spcPct val="150000"/>
                        </a:lnSpc>
                      </a:pPr>
                      <a:r>
                        <a:rPr lang="en-US" sz="1000">
                          <a:effectLst/>
                        </a:rPr>
                        <a:t>Launching Exchange Page</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556" marR="55556" marT="0" marB="0"/>
                </a:tc>
                <a:tc hMerge="1">
                  <a:txBody>
                    <a:bodyPr/>
                    <a:lstStyle/>
                    <a:p>
                      <a:endParaRPr lang="en-IN"/>
                    </a:p>
                  </a:txBody>
                  <a:tcPr/>
                </a:tc>
                <a:tc hMerge="1">
                  <a:txBody>
                    <a:bodyPr/>
                    <a:lstStyle/>
                    <a:p>
                      <a:endParaRPr lang="en-IN"/>
                    </a:p>
                  </a:txBody>
                  <a:tcPr/>
                </a:tc>
                <a:tc gridSpan="2">
                  <a:txBody>
                    <a:bodyPr/>
                    <a:lstStyle/>
                    <a:p>
                      <a:pPr>
                        <a:lnSpc>
                          <a:spcPct val="150000"/>
                        </a:lnSpc>
                      </a:pPr>
                      <a:r>
                        <a:rPr lang="en-US" sz="1000">
                          <a:effectLst/>
                        </a:rPr>
                        <a:t>Test Priority</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556" marR="55556" marT="0" marB="0"/>
                </a:tc>
                <a:tc hMerge="1">
                  <a:txBody>
                    <a:bodyPr/>
                    <a:lstStyle/>
                    <a:p>
                      <a:endParaRPr lang="en-IN"/>
                    </a:p>
                  </a:txBody>
                  <a:tcPr/>
                </a:tc>
                <a:tc gridSpan="2">
                  <a:txBody>
                    <a:bodyPr/>
                    <a:lstStyle/>
                    <a:p>
                      <a:pPr>
                        <a:lnSpc>
                          <a:spcPct val="150000"/>
                        </a:lnSpc>
                      </a:pPr>
                      <a:r>
                        <a:rPr lang="en-US" sz="1000">
                          <a:effectLst/>
                        </a:rPr>
                        <a:t>High</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556" marR="55556" marT="0" marB="0"/>
                </a:tc>
                <a:tc hMerge="1">
                  <a:txBody>
                    <a:bodyPr/>
                    <a:lstStyle/>
                    <a:p>
                      <a:endParaRPr lang="en-IN"/>
                    </a:p>
                  </a:txBody>
                  <a:tcPr/>
                </a:tc>
                <a:extLst>
                  <a:ext uri="{0D108BD9-81ED-4DB2-BD59-A6C34878D82A}">
                    <a16:rowId xmlns:a16="http://schemas.microsoft.com/office/drawing/2014/main" val="3625156701"/>
                  </a:ext>
                </a:extLst>
              </a:tr>
              <a:tr h="348641">
                <a:tc gridSpan="2">
                  <a:txBody>
                    <a:bodyPr/>
                    <a:lstStyle/>
                    <a:p>
                      <a:pPr>
                        <a:lnSpc>
                          <a:spcPct val="150000"/>
                        </a:lnSpc>
                      </a:pPr>
                      <a:r>
                        <a:rPr lang="en-US" sz="1000">
                          <a:effectLst/>
                        </a:rPr>
                        <a:t>Pre-Requisite</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556" marR="55556" marT="0" marB="0"/>
                </a:tc>
                <a:tc hMerge="1">
                  <a:txBody>
                    <a:bodyPr/>
                    <a:lstStyle/>
                    <a:p>
                      <a:endParaRPr lang="en-IN"/>
                    </a:p>
                  </a:txBody>
                  <a:tcPr/>
                </a:tc>
                <a:tc gridSpan="3">
                  <a:txBody>
                    <a:bodyPr/>
                    <a:lstStyle/>
                    <a:p>
                      <a:pPr>
                        <a:lnSpc>
                          <a:spcPct val="150000"/>
                        </a:lnSpc>
                      </a:pPr>
                      <a:r>
                        <a:rPr lang="en-US" sz="1000">
                          <a:effectLst/>
                        </a:rPr>
                        <a:t>NA</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556" marR="55556" marT="0" marB="0"/>
                </a:tc>
                <a:tc hMerge="1">
                  <a:txBody>
                    <a:bodyPr/>
                    <a:lstStyle/>
                    <a:p>
                      <a:endParaRPr lang="en-IN"/>
                    </a:p>
                  </a:txBody>
                  <a:tcPr/>
                </a:tc>
                <a:tc hMerge="1">
                  <a:txBody>
                    <a:bodyPr/>
                    <a:lstStyle/>
                    <a:p>
                      <a:endParaRPr lang="en-IN"/>
                    </a:p>
                  </a:txBody>
                  <a:tcPr/>
                </a:tc>
                <a:tc gridSpan="2">
                  <a:txBody>
                    <a:bodyPr/>
                    <a:lstStyle/>
                    <a:p>
                      <a:pPr>
                        <a:lnSpc>
                          <a:spcPct val="150000"/>
                        </a:lnSpc>
                      </a:pPr>
                      <a:r>
                        <a:rPr lang="en-US" sz="1000">
                          <a:effectLst/>
                        </a:rPr>
                        <a:t>Post Requisite</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556" marR="55556" marT="0" marB="0"/>
                </a:tc>
                <a:tc hMerge="1">
                  <a:txBody>
                    <a:bodyPr/>
                    <a:lstStyle/>
                    <a:p>
                      <a:endParaRPr lang="en-IN"/>
                    </a:p>
                  </a:txBody>
                  <a:tcPr/>
                </a:tc>
                <a:tc gridSpan="2">
                  <a:txBody>
                    <a:bodyPr/>
                    <a:lstStyle/>
                    <a:p>
                      <a:pPr>
                        <a:lnSpc>
                          <a:spcPct val="150000"/>
                        </a:lnSpc>
                      </a:pPr>
                      <a:r>
                        <a:rPr lang="en-US" sz="1000">
                          <a:effectLst/>
                        </a:rPr>
                        <a:t>NA</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556" marR="55556" marT="0" marB="0"/>
                </a:tc>
                <a:tc hMerge="1">
                  <a:txBody>
                    <a:bodyPr/>
                    <a:lstStyle/>
                    <a:p>
                      <a:endParaRPr lang="en-IN"/>
                    </a:p>
                  </a:txBody>
                  <a:tcPr/>
                </a:tc>
                <a:extLst>
                  <a:ext uri="{0D108BD9-81ED-4DB2-BD59-A6C34878D82A}">
                    <a16:rowId xmlns:a16="http://schemas.microsoft.com/office/drawing/2014/main" val="2102320384"/>
                  </a:ext>
                </a:extLst>
              </a:tr>
              <a:tr h="164283">
                <a:tc gridSpan="9">
                  <a:txBody>
                    <a:bodyPr/>
                    <a:lstStyle/>
                    <a:p>
                      <a:pPr>
                        <a:lnSpc>
                          <a:spcPct val="150000"/>
                        </a:lnSpc>
                      </a:pPr>
                      <a:r>
                        <a:rPr lang="en-US" sz="1000">
                          <a:effectLst/>
                        </a:rPr>
                        <a:t>Test Execution Steps :</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556" marR="55556"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788023335"/>
                  </a:ext>
                </a:extLst>
              </a:tr>
              <a:tr h="878246">
                <a:tc>
                  <a:txBody>
                    <a:bodyPr/>
                    <a:lstStyle/>
                    <a:p>
                      <a:pPr>
                        <a:lnSpc>
                          <a:spcPct val="150000"/>
                        </a:lnSpc>
                      </a:pPr>
                      <a:r>
                        <a:rPr lang="en-US" sz="1000">
                          <a:effectLst/>
                        </a:rPr>
                        <a:t>No</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556" marR="55556" marT="0" marB="0"/>
                </a:tc>
                <a:tc gridSpan="2">
                  <a:txBody>
                    <a:bodyPr/>
                    <a:lstStyle/>
                    <a:p>
                      <a:pPr>
                        <a:lnSpc>
                          <a:spcPct val="150000"/>
                        </a:lnSpc>
                      </a:pPr>
                      <a:r>
                        <a:rPr lang="en-US" sz="1000">
                          <a:effectLst/>
                        </a:rPr>
                        <a:t>Action</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556" marR="55556" marT="0" marB="0"/>
                </a:tc>
                <a:tc hMerge="1">
                  <a:txBody>
                    <a:bodyPr/>
                    <a:lstStyle/>
                    <a:p>
                      <a:pPr>
                        <a:lnSpc>
                          <a:spcPct val="150000"/>
                        </a:lnSpc>
                      </a:pPr>
                      <a:r>
                        <a:rPr lang="en-US" sz="1000">
                          <a:effectLst/>
                        </a:rPr>
                        <a:t>Inputs</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556" marR="55556" marT="0" marB="0"/>
                </a:tc>
                <a:tc>
                  <a:txBody>
                    <a:bodyPr/>
                    <a:lstStyle/>
                    <a:p>
                      <a:pPr>
                        <a:lnSpc>
                          <a:spcPct val="150000"/>
                        </a:lnSpc>
                      </a:pPr>
                      <a:r>
                        <a:rPr lang="en-US" sz="1000">
                          <a:effectLst/>
                        </a:rPr>
                        <a:t>Inputs</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556" marR="55556" marT="0" marB="0"/>
                </a:tc>
                <a:tc>
                  <a:txBody>
                    <a:bodyPr/>
                    <a:lstStyle/>
                    <a:p>
                      <a:pPr>
                        <a:lnSpc>
                          <a:spcPct val="150000"/>
                        </a:lnSpc>
                      </a:pPr>
                      <a:r>
                        <a:rPr lang="en-US" sz="1000">
                          <a:effectLst/>
                        </a:rPr>
                        <a:t>Expected Output</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556" marR="55556" marT="0" marB="0"/>
                </a:tc>
                <a:tc>
                  <a:txBody>
                    <a:bodyPr/>
                    <a:lstStyle/>
                    <a:p>
                      <a:pPr>
                        <a:lnSpc>
                          <a:spcPct val="150000"/>
                        </a:lnSpc>
                      </a:pPr>
                      <a:r>
                        <a:rPr lang="en-US" sz="1000" dirty="0">
                          <a:effectLst/>
                        </a:rPr>
                        <a:t>Actual Output</a:t>
                      </a:r>
                      <a:endParaRPr lang="en-IN"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556" marR="55556" marT="0" marB="0"/>
                </a:tc>
                <a:tc>
                  <a:txBody>
                    <a:bodyPr/>
                    <a:lstStyle/>
                    <a:p>
                      <a:pPr>
                        <a:lnSpc>
                          <a:spcPct val="150000"/>
                        </a:lnSpc>
                      </a:pPr>
                      <a:r>
                        <a:rPr lang="en-US" sz="1000">
                          <a:effectLst/>
                        </a:rPr>
                        <a:t>Test Browser</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556" marR="55556" marT="0" marB="0"/>
                </a:tc>
                <a:tc>
                  <a:txBody>
                    <a:bodyPr/>
                    <a:lstStyle/>
                    <a:p>
                      <a:pPr>
                        <a:lnSpc>
                          <a:spcPct val="150000"/>
                        </a:lnSpc>
                      </a:pPr>
                      <a:r>
                        <a:rPr lang="en-US" sz="1000">
                          <a:effectLst/>
                        </a:rPr>
                        <a:t>Test Result</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556" marR="55556" marT="0" marB="0"/>
                </a:tc>
                <a:tc>
                  <a:txBody>
                    <a:bodyPr/>
                    <a:lstStyle/>
                    <a:p>
                      <a:pPr>
                        <a:lnSpc>
                          <a:spcPct val="150000"/>
                        </a:lnSpc>
                      </a:pPr>
                      <a:r>
                        <a:rPr lang="en-US" sz="1000">
                          <a:effectLst/>
                        </a:rPr>
                        <a:t>Test Comments</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556" marR="55556" marT="0" marB="0"/>
                </a:tc>
                <a:extLst>
                  <a:ext uri="{0D108BD9-81ED-4DB2-BD59-A6C34878D82A}">
                    <a16:rowId xmlns:a16="http://schemas.microsoft.com/office/drawing/2014/main" val="1950426435"/>
                  </a:ext>
                </a:extLst>
              </a:tr>
              <a:tr h="2135164">
                <a:tc>
                  <a:txBody>
                    <a:bodyPr/>
                    <a:lstStyle/>
                    <a:p>
                      <a:pPr>
                        <a:lnSpc>
                          <a:spcPct val="150000"/>
                        </a:lnSpc>
                      </a:pPr>
                      <a:r>
                        <a:rPr lang="en-US" sz="1000">
                          <a:effectLst/>
                        </a:rPr>
                        <a:t>1</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556" marR="55556" marT="0" marB="0"/>
                </a:tc>
                <a:tc gridSpan="2">
                  <a:txBody>
                    <a:bodyPr/>
                    <a:lstStyle/>
                    <a:p>
                      <a:pPr>
                        <a:lnSpc>
                          <a:spcPct val="150000"/>
                        </a:lnSpc>
                      </a:pPr>
                      <a:r>
                        <a:rPr lang="en-US" sz="1000">
                          <a:effectLst/>
                        </a:rPr>
                        <a:t>Open</a:t>
                      </a:r>
                      <a:endParaRPr lang="en-IN" sz="900">
                        <a:effectLst/>
                      </a:endParaRPr>
                    </a:p>
                    <a:p>
                      <a:pPr>
                        <a:lnSpc>
                          <a:spcPct val="150000"/>
                        </a:lnSpc>
                      </a:pPr>
                      <a:r>
                        <a:rPr lang="en-US" sz="1000">
                          <a:effectLst/>
                        </a:rPr>
                        <a:t>Swap Page</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556" marR="55556" marT="0" marB="0"/>
                </a:tc>
                <a:tc hMerge="1">
                  <a:txBody>
                    <a:bodyPr/>
                    <a:lstStyle/>
                    <a:p>
                      <a:pPr>
                        <a:lnSpc>
                          <a:spcPct val="150000"/>
                        </a:lnSpc>
                      </a:pPr>
                      <a:r>
                        <a:rPr lang="en-US" sz="1000">
                          <a:effectLst/>
                        </a:rPr>
                        <a:t>https://crex-exchange.netlify.app/swap</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556" marR="55556" marT="0" marB="0"/>
                </a:tc>
                <a:tc>
                  <a:txBody>
                    <a:bodyPr/>
                    <a:lstStyle/>
                    <a:p>
                      <a:pPr>
                        <a:lnSpc>
                          <a:spcPct val="150000"/>
                        </a:lnSpc>
                      </a:pPr>
                      <a:r>
                        <a:rPr lang="en-US" sz="1000" dirty="0">
                          <a:effectLst/>
                        </a:rPr>
                        <a:t>https://crex-exchange.netlify.app/swap</a:t>
                      </a:r>
                      <a:endParaRPr lang="en-IN"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556" marR="55556" marT="0" marB="0"/>
                </a:tc>
                <a:tc>
                  <a:txBody>
                    <a:bodyPr/>
                    <a:lstStyle/>
                    <a:p>
                      <a:pPr>
                        <a:lnSpc>
                          <a:spcPct val="150000"/>
                        </a:lnSpc>
                      </a:pPr>
                      <a:r>
                        <a:rPr lang="en-US" sz="1000" dirty="0">
                          <a:effectLst/>
                        </a:rPr>
                        <a:t>Open Swap Page on Clicking the Launch Button</a:t>
                      </a:r>
                      <a:endParaRPr lang="en-IN"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556" marR="55556" marT="0" marB="0"/>
                </a:tc>
                <a:tc>
                  <a:txBody>
                    <a:bodyPr/>
                    <a:lstStyle/>
                    <a:p>
                      <a:pPr>
                        <a:lnSpc>
                          <a:spcPct val="150000"/>
                        </a:lnSpc>
                      </a:pPr>
                      <a:r>
                        <a:rPr lang="en-US" sz="1000" dirty="0">
                          <a:effectLst/>
                        </a:rPr>
                        <a:t>Open Swap Page on Clicking the Launch Button</a:t>
                      </a:r>
                      <a:endParaRPr lang="en-IN"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556" marR="55556" marT="0" marB="0"/>
                </a:tc>
                <a:tc>
                  <a:txBody>
                    <a:bodyPr/>
                    <a:lstStyle/>
                    <a:p>
                      <a:pPr>
                        <a:lnSpc>
                          <a:spcPct val="150000"/>
                        </a:lnSpc>
                      </a:pPr>
                      <a:r>
                        <a:rPr lang="en-US" sz="1000">
                          <a:effectLst/>
                        </a:rPr>
                        <a:t>Brave</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556" marR="55556" marT="0" marB="0"/>
                </a:tc>
                <a:tc>
                  <a:txBody>
                    <a:bodyPr/>
                    <a:lstStyle/>
                    <a:p>
                      <a:pPr>
                        <a:lnSpc>
                          <a:spcPct val="150000"/>
                        </a:lnSpc>
                      </a:pPr>
                      <a:r>
                        <a:rPr lang="en-US" sz="1000">
                          <a:effectLst/>
                        </a:rPr>
                        <a:t>Pass</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556" marR="55556" marT="0" marB="0"/>
                </a:tc>
                <a:tc>
                  <a:txBody>
                    <a:bodyPr/>
                    <a:lstStyle/>
                    <a:p>
                      <a:pPr>
                        <a:lnSpc>
                          <a:spcPct val="150000"/>
                        </a:lnSpc>
                      </a:pPr>
                      <a:r>
                        <a:rPr lang="en-US" sz="1000" dirty="0">
                          <a:effectLst/>
                        </a:rPr>
                        <a:t>NA</a:t>
                      </a:r>
                      <a:endParaRPr lang="en-IN"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556" marR="55556" marT="0" marB="0"/>
                </a:tc>
                <a:extLst>
                  <a:ext uri="{0D108BD9-81ED-4DB2-BD59-A6C34878D82A}">
                    <a16:rowId xmlns:a16="http://schemas.microsoft.com/office/drawing/2014/main" val="2574764510"/>
                  </a:ext>
                </a:extLst>
              </a:tr>
            </a:tbl>
          </a:graphicData>
        </a:graphic>
      </p:graphicFrame>
      <p:sp>
        <p:nvSpPr>
          <p:cNvPr id="7" name="TextBox 6">
            <a:extLst>
              <a:ext uri="{FF2B5EF4-FFF2-40B4-BE49-F238E27FC236}">
                <a16:creationId xmlns:a16="http://schemas.microsoft.com/office/drawing/2014/main" id="{AB576106-5FEB-3D29-DA6C-919131191E41}"/>
              </a:ext>
            </a:extLst>
          </p:cNvPr>
          <p:cNvSpPr txBox="1"/>
          <p:nvPr/>
        </p:nvSpPr>
        <p:spPr>
          <a:xfrm>
            <a:off x="107103" y="341291"/>
            <a:ext cx="11659346" cy="646331"/>
          </a:xfrm>
          <a:prstGeom prst="rect">
            <a:avLst/>
          </a:prstGeom>
          <a:noFill/>
        </p:spPr>
        <p:txBody>
          <a:bodyPr wrap="square" rtlCol="0">
            <a:spAutoFit/>
          </a:bodyPr>
          <a:lstStyle/>
          <a:p>
            <a:pPr algn="ctr"/>
            <a:r>
              <a:rPr lang="en-US" sz="3600" dirty="0">
                <a:solidFill>
                  <a:schemeClr val="bg1"/>
                </a:solidFill>
                <a:latin typeface="Times New Roman" panose="02020603050405020304" pitchFamily="18" charset="0"/>
                <a:cs typeface="Times New Roman" panose="02020603050405020304" pitchFamily="18" charset="0"/>
              </a:rPr>
              <a:t>Launching Exchange App Page</a:t>
            </a:r>
            <a:endParaRPr lang="en-IN" sz="3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93792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A3718D-BDC5-C2C1-AEC6-32825CFF50FC}"/>
              </a:ext>
            </a:extLst>
          </p:cNvPr>
          <p:cNvPicPr>
            <a:picLocks noChangeAspect="1"/>
          </p:cNvPicPr>
          <p:nvPr/>
        </p:nvPicPr>
        <p:blipFill>
          <a:blip r:embed="rId2"/>
          <a:srcRect l="997" r="997"/>
          <a:stretch/>
        </p:blipFill>
        <p:spPr>
          <a:xfrm>
            <a:off x="6258342" y="2186608"/>
            <a:ext cx="5634075" cy="3233664"/>
          </a:xfrm>
          <a:prstGeom prst="rect">
            <a:avLst/>
          </a:prstGeom>
        </p:spPr>
      </p:pic>
      <p:pic>
        <p:nvPicPr>
          <p:cNvPr id="7" name="Picture 6">
            <a:extLst>
              <a:ext uri="{FF2B5EF4-FFF2-40B4-BE49-F238E27FC236}">
                <a16:creationId xmlns:a16="http://schemas.microsoft.com/office/drawing/2014/main" id="{3258ABA1-0C93-ECBD-9A14-65181405ABF6}"/>
              </a:ext>
            </a:extLst>
          </p:cNvPr>
          <p:cNvPicPr>
            <a:picLocks noChangeAspect="1"/>
          </p:cNvPicPr>
          <p:nvPr/>
        </p:nvPicPr>
        <p:blipFill>
          <a:blip r:embed="rId3"/>
          <a:srcRect l="997" r="997"/>
          <a:stretch/>
        </p:blipFill>
        <p:spPr>
          <a:xfrm>
            <a:off x="319466" y="2186608"/>
            <a:ext cx="5634074" cy="3233664"/>
          </a:xfrm>
          <a:prstGeom prst="rect">
            <a:avLst/>
          </a:prstGeom>
        </p:spPr>
      </p:pic>
      <p:sp>
        <p:nvSpPr>
          <p:cNvPr id="8" name="TextBox 7">
            <a:extLst>
              <a:ext uri="{FF2B5EF4-FFF2-40B4-BE49-F238E27FC236}">
                <a16:creationId xmlns:a16="http://schemas.microsoft.com/office/drawing/2014/main" id="{854B2CAC-EBA9-682A-9335-5FBD0E9C43C2}"/>
              </a:ext>
            </a:extLst>
          </p:cNvPr>
          <p:cNvSpPr txBox="1"/>
          <p:nvPr/>
        </p:nvSpPr>
        <p:spPr>
          <a:xfrm>
            <a:off x="1480930" y="1105475"/>
            <a:ext cx="3170583" cy="461665"/>
          </a:xfrm>
          <a:prstGeom prst="rect">
            <a:avLst/>
          </a:prstGeom>
          <a:noFill/>
        </p:spPr>
        <p:txBody>
          <a:bodyPr wrap="square" rtlCol="0">
            <a:spAutoFit/>
          </a:bodyPr>
          <a:lstStyle/>
          <a:p>
            <a:pPr algn="ctr"/>
            <a:r>
              <a:rPr lang="en-IN" sz="2400" dirty="0">
                <a:solidFill>
                  <a:schemeClr val="bg1"/>
                </a:solidFill>
                <a:latin typeface="Times New Roman" panose="02020603050405020304" pitchFamily="18" charset="0"/>
                <a:cs typeface="Times New Roman" panose="02020603050405020304" pitchFamily="18" charset="0"/>
              </a:rPr>
              <a:t>SUCCESS CASE</a:t>
            </a:r>
          </a:p>
        </p:txBody>
      </p:sp>
      <p:sp>
        <p:nvSpPr>
          <p:cNvPr id="10" name="TextBox 9">
            <a:extLst>
              <a:ext uri="{FF2B5EF4-FFF2-40B4-BE49-F238E27FC236}">
                <a16:creationId xmlns:a16="http://schemas.microsoft.com/office/drawing/2014/main" id="{E9FF4858-C192-DCC7-B88D-2285C55CEF10}"/>
              </a:ext>
            </a:extLst>
          </p:cNvPr>
          <p:cNvSpPr txBox="1"/>
          <p:nvPr/>
        </p:nvSpPr>
        <p:spPr>
          <a:xfrm>
            <a:off x="6092687" y="1105475"/>
            <a:ext cx="6100969" cy="461665"/>
          </a:xfrm>
          <a:prstGeom prst="rect">
            <a:avLst/>
          </a:prstGeom>
          <a:noFill/>
        </p:spPr>
        <p:txBody>
          <a:bodyPr wrap="square">
            <a:spAutoFit/>
          </a:bodyPr>
          <a:lstStyle/>
          <a:p>
            <a:pPr algn="ctr"/>
            <a:r>
              <a:rPr lang="en-IN" sz="2400" dirty="0">
                <a:solidFill>
                  <a:schemeClr val="bg1"/>
                </a:solidFill>
                <a:latin typeface="Times New Roman" panose="02020603050405020304" pitchFamily="18" charset="0"/>
                <a:cs typeface="Times New Roman" panose="02020603050405020304" pitchFamily="18" charset="0"/>
              </a:rPr>
              <a:t>FAILURE CASE</a:t>
            </a:r>
          </a:p>
        </p:txBody>
      </p:sp>
    </p:spTree>
    <p:extLst>
      <p:ext uri="{BB962C8B-B14F-4D97-AF65-F5344CB8AC3E}">
        <p14:creationId xmlns:p14="http://schemas.microsoft.com/office/powerpoint/2010/main" val="518372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5A7EB73-1848-A0AF-D80B-CE842EC4442A}"/>
              </a:ext>
            </a:extLst>
          </p:cNvPr>
          <p:cNvGraphicFramePr>
            <a:graphicFrameLocks noGrp="1"/>
          </p:cNvGraphicFramePr>
          <p:nvPr>
            <p:extLst>
              <p:ext uri="{D42A27DB-BD31-4B8C-83A1-F6EECF244321}">
                <p14:modId xmlns:p14="http://schemas.microsoft.com/office/powerpoint/2010/main" val="1804232135"/>
              </p:ext>
            </p:extLst>
          </p:nvPr>
        </p:nvGraphicFramePr>
        <p:xfrm>
          <a:off x="2045029" y="1525711"/>
          <a:ext cx="8101941" cy="4143929"/>
        </p:xfrm>
        <a:graphic>
          <a:graphicData uri="http://schemas.openxmlformats.org/drawingml/2006/table">
            <a:tbl>
              <a:tblPr firstRow="1" firstCol="1" bandRow="1">
                <a:tableStyleId>{5C22544A-7EE6-4342-B048-85BDC9FD1C3A}</a:tableStyleId>
              </a:tblPr>
              <a:tblGrid>
                <a:gridCol w="804255">
                  <a:extLst>
                    <a:ext uri="{9D8B030D-6E8A-4147-A177-3AD203B41FA5}">
                      <a16:colId xmlns:a16="http://schemas.microsoft.com/office/drawing/2014/main" val="511524757"/>
                    </a:ext>
                  </a:extLst>
                </a:gridCol>
                <a:gridCol w="596656">
                  <a:extLst>
                    <a:ext uri="{9D8B030D-6E8A-4147-A177-3AD203B41FA5}">
                      <a16:colId xmlns:a16="http://schemas.microsoft.com/office/drawing/2014/main" val="1322554997"/>
                    </a:ext>
                  </a:extLst>
                </a:gridCol>
                <a:gridCol w="304988">
                  <a:extLst>
                    <a:ext uri="{9D8B030D-6E8A-4147-A177-3AD203B41FA5}">
                      <a16:colId xmlns:a16="http://schemas.microsoft.com/office/drawing/2014/main" val="3758329162"/>
                    </a:ext>
                  </a:extLst>
                </a:gridCol>
                <a:gridCol w="1305013">
                  <a:extLst>
                    <a:ext uri="{9D8B030D-6E8A-4147-A177-3AD203B41FA5}">
                      <a16:colId xmlns:a16="http://schemas.microsoft.com/office/drawing/2014/main" val="2270840014"/>
                    </a:ext>
                  </a:extLst>
                </a:gridCol>
                <a:gridCol w="935886">
                  <a:extLst>
                    <a:ext uri="{9D8B030D-6E8A-4147-A177-3AD203B41FA5}">
                      <a16:colId xmlns:a16="http://schemas.microsoft.com/office/drawing/2014/main" val="3033535350"/>
                    </a:ext>
                  </a:extLst>
                </a:gridCol>
                <a:gridCol w="900716">
                  <a:extLst>
                    <a:ext uri="{9D8B030D-6E8A-4147-A177-3AD203B41FA5}">
                      <a16:colId xmlns:a16="http://schemas.microsoft.com/office/drawing/2014/main" val="4280840288"/>
                    </a:ext>
                  </a:extLst>
                </a:gridCol>
                <a:gridCol w="1076727">
                  <a:extLst>
                    <a:ext uri="{9D8B030D-6E8A-4147-A177-3AD203B41FA5}">
                      <a16:colId xmlns:a16="http://schemas.microsoft.com/office/drawing/2014/main" val="2708879351"/>
                    </a:ext>
                  </a:extLst>
                </a:gridCol>
                <a:gridCol w="885448">
                  <a:extLst>
                    <a:ext uri="{9D8B030D-6E8A-4147-A177-3AD203B41FA5}">
                      <a16:colId xmlns:a16="http://schemas.microsoft.com/office/drawing/2014/main" val="1881238814"/>
                    </a:ext>
                  </a:extLst>
                </a:gridCol>
                <a:gridCol w="1292252">
                  <a:extLst>
                    <a:ext uri="{9D8B030D-6E8A-4147-A177-3AD203B41FA5}">
                      <a16:colId xmlns:a16="http://schemas.microsoft.com/office/drawing/2014/main" val="462696471"/>
                    </a:ext>
                  </a:extLst>
                </a:gridCol>
              </a:tblGrid>
              <a:tr h="417475">
                <a:tc gridSpan="2">
                  <a:txBody>
                    <a:bodyPr/>
                    <a:lstStyle/>
                    <a:p>
                      <a:pPr>
                        <a:lnSpc>
                          <a:spcPct val="150000"/>
                        </a:lnSpc>
                      </a:pPr>
                      <a:r>
                        <a:rPr lang="en-US" sz="1200">
                          <a:effectLst/>
                        </a:rPr>
                        <a:t>Test Scenario ID</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IN"/>
                    </a:p>
                  </a:txBody>
                  <a:tcPr/>
                </a:tc>
                <a:tc gridSpan="3">
                  <a:txBody>
                    <a:bodyPr/>
                    <a:lstStyle/>
                    <a:p>
                      <a:pPr>
                        <a:lnSpc>
                          <a:spcPct val="150000"/>
                        </a:lnSpc>
                      </a:pPr>
                      <a:r>
                        <a:rPr lang="en-US" sz="1200" dirty="0">
                          <a:effectLst/>
                        </a:rPr>
                        <a:t>Connect MetaMask Wallet</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IN"/>
                    </a:p>
                  </a:txBody>
                  <a:tcPr/>
                </a:tc>
                <a:tc hMerge="1">
                  <a:txBody>
                    <a:bodyPr/>
                    <a:lstStyle/>
                    <a:p>
                      <a:endParaRPr lang="en-IN"/>
                    </a:p>
                  </a:txBody>
                  <a:tcPr/>
                </a:tc>
                <a:tc gridSpan="2">
                  <a:txBody>
                    <a:bodyPr/>
                    <a:lstStyle/>
                    <a:p>
                      <a:pPr>
                        <a:lnSpc>
                          <a:spcPct val="150000"/>
                        </a:lnSpc>
                      </a:pPr>
                      <a:r>
                        <a:rPr lang="en-US" sz="1200">
                          <a:effectLst/>
                        </a:rPr>
                        <a:t>Test Case ID</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IN"/>
                    </a:p>
                  </a:txBody>
                  <a:tcPr/>
                </a:tc>
                <a:tc gridSpan="2">
                  <a:txBody>
                    <a:bodyPr/>
                    <a:lstStyle/>
                    <a:p>
                      <a:pPr>
                        <a:lnSpc>
                          <a:spcPct val="150000"/>
                        </a:lnSpc>
                      </a:pPr>
                      <a:r>
                        <a:rPr lang="en-US" sz="1200">
                          <a:effectLst/>
                        </a:rPr>
                        <a:t>Connect Wallet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IN"/>
                    </a:p>
                  </a:txBody>
                  <a:tcPr/>
                </a:tc>
                <a:extLst>
                  <a:ext uri="{0D108BD9-81ED-4DB2-BD59-A6C34878D82A}">
                    <a16:rowId xmlns:a16="http://schemas.microsoft.com/office/drawing/2014/main" val="2089167395"/>
                  </a:ext>
                </a:extLst>
              </a:tr>
              <a:tr h="417475">
                <a:tc gridSpan="2">
                  <a:txBody>
                    <a:bodyPr/>
                    <a:lstStyle/>
                    <a:p>
                      <a:pPr>
                        <a:lnSpc>
                          <a:spcPct val="150000"/>
                        </a:lnSpc>
                      </a:pPr>
                      <a:r>
                        <a:rPr lang="en-US" sz="1200">
                          <a:effectLst/>
                        </a:rPr>
                        <a:t>Test Case Description</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IN"/>
                    </a:p>
                  </a:txBody>
                  <a:tcPr/>
                </a:tc>
                <a:tc gridSpan="3">
                  <a:txBody>
                    <a:bodyPr/>
                    <a:lstStyle/>
                    <a:p>
                      <a:pPr>
                        <a:lnSpc>
                          <a:spcPct val="150000"/>
                        </a:lnSpc>
                      </a:pPr>
                      <a:r>
                        <a:rPr lang="en-US" sz="1200">
                          <a:effectLst/>
                        </a:rPr>
                        <a:t>Connecting MetaMask Wallet with Application</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IN"/>
                    </a:p>
                  </a:txBody>
                  <a:tcPr/>
                </a:tc>
                <a:tc hMerge="1">
                  <a:txBody>
                    <a:bodyPr/>
                    <a:lstStyle/>
                    <a:p>
                      <a:endParaRPr lang="en-IN"/>
                    </a:p>
                  </a:txBody>
                  <a:tcPr/>
                </a:tc>
                <a:tc gridSpan="2">
                  <a:txBody>
                    <a:bodyPr/>
                    <a:lstStyle/>
                    <a:p>
                      <a:pPr>
                        <a:lnSpc>
                          <a:spcPct val="150000"/>
                        </a:lnSpc>
                      </a:pPr>
                      <a:r>
                        <a:rPr lang="en-US" sz="1200">
                          <a:effectLst/>
                        </a:rPr>
                        <a:t>Test Priority</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IN"/>
                    </a:p>
                  </a:txBody>
                  <a:tcPr/>
                </a:tc>
                <a:tc gridSpan="2">
                  <a:txBody>
                    <a:bodyPr/>
                    <a:lstStyle/>
                    <a:p>
                      <a:pPr>
                        <a:lnSpc>
                          <a:spcPct val="150000"/>
                        </a:lnSpc>
                      </a:pPr>
                      <a:r>
                        <a:rPr lang="en-US" sz="1200">
                          <a:effectLst/>
                        </a:rPr>
                        <a:t>High</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IN"/>
                    </a:p>
                  </a:txBody>
                  <a:tcPr/>
                </a:tc>
                <a:extLst>
                  <a:ext uri="{0D108BD9-81ED-4DB2-BD59-A6C34878D82A}">
                    <a16:rowId xmlns:a16="http://schemas.microsoft.com/office/drawing/2014/main" val="3840860396"/>
                  </a:ext>
                </a:extLst>
              </a:tr>
              <a:tr h="293939">
                <a:tc gridSpan="2">
                  <a:txBody>
                    <a:bodyPr/>
                    <a:lstStyle/>
                    <a:p>
                      <a:pPr>
                        <a:lnSpc>
                          <a:spcPct val="150000"/>
                        </a:lnSpc>
                      </a:pPr>
                      <a:r>
                        <a:rPr lang="en-US" sz="1200">
                          <a:effectLst/>
                        </a:rPr>
                        <a:t>Pre-Requisite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IN"/>
                    </a:p>
                  </a:txBody>
                  <a:tcPr/>
                </a:tc>
                <a:tc gridSpan="3">
                  <a:txBody>
                    <a:bodyPr/>
                    <a:lstStyle/>
                    <a:p>
                      <a:pPr>
                        <a:lnSpc>
                          <a:spcPct val="150000"/>
                        </a:lnSpc>
                      </a:pPr>
                      <a:r>
                        <a:rPr lang="en-US" sz="1200" dirty="0">
                          <a:effectLst/>
                        </a:rPr>
                        <a:t>NA</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IN"/>
                    </a:p>
                  </a:txBody>
                  <a:tcPr/>
                </a:tc>
                <a:tc hMerge="1">
                  <a:txBody>
                    <a:bodyPr/>
                    <a:lstStyle/>
                    <a:p>
                      <a:endParaRPr lang="en-IN"/>
                    </a:p>
                  </a:txBody>
                  <a:tcPr/>
                </a:tc>
                <a:tc gridSpan="2">
                  <a:txBody>
                    <a:bodyPr/>
                    <a:lstStyle/>
                    <a:p>
                      <a:pPr>
                        <a:lnSpc>
                          <a:spcPct val="150000"/>
                        </a:lnSpc>
                      </a:pPr>
                      <a:r>
                        <a:rPr lang="en-US" sz="1200">
                          <a:effectLst/>
                        </a:rPr>
                        <a:t>Post Requisite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IN"/>
                    </a:p>
                  </a:txBody>
                  <a:tcPr/>
                </a:tc>
                <a:tc gridSpan="2">
                  <a:txBody>
                    <a:bodyPr/>
                    <a:lstStyle/>
                    <a:p>
                      <a:pPr>
                        <a:lnSpc>
                          <a:spcPct val="150000"/>
                        </a:lnSpc>
                      </a:pPr>
                      <a:r>
                        <a:rPr lang="en-US" sz="1200">
                          <a:effectLst/>
                        </a:rPr>
                        <a:t>NA</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IN"/>
                    </a:p>
                  </a:txBody>
                  <a:tcPr/>
                </a:tc>
                <a:extLst>
                  <a:ext uri="{0D108BD9-81ED-4DB2-BD59-A6C34878D82A}">
                    <a16:rowId xmlns:a16="http://schemas.microsoft.com/office/drawing/2014/main" val="4129549260"/>
                  </a:ext>
                </a:extLst>
              </a:tr>
              <a:tr h="312655">
                <a:tc gridSpan="9">
                  <a:txBody>
                    <a:bodyPr/>
                    <a:lstStyle/>
                    <a:p>
                      <a:pPr>
                        <a:lnSpc>
                          <a:spcPct val="150000"/>
                        </a:lnSpc>
                      </a:pPr>
                      <a:r>
                        <a:rPr lang="en-US" sz="1200">
                          <a:effectLst/>
                        </a:rPr>
                        <a:t>Test Execution Steps :</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054007338"/>
                  </a:ext>
                </a:extLst>
              </a:tr>
              <a:tr h="859019">
                <a:tc>
                  <a:txBody>
                    <a:bodyPr/>
                    <a:lstStyle/>
                    <a:p>
                      <a:pPr>
                        <a:lnSpc>
                          <a:spcPct val="150000"/>
                        </a:lnSpc>
                      </a:pPr>
                      <a:r>
                        <a:rPr lang="en-US" sz="1200">
                          <a:effectLst/>
                        </a:rPr>
                        <a:t>No</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gridSpan="2">
                  <a:txBody>
                    <a:bodyPr/>
                    <a:lstStyle/>
                    <a:p>
                      <a:pPr>
                        <a:lnSpc>
                          <a:spcPct val="150000"/>
                        </a:lnSpc>
                      </a:pPr>
                      <a:r>
                        <a:rPr lang="en-US" sz="1200" dirty="0">
                          <a:effectLst/>
                        </a:rPr>
                        <a:t>Action</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pPr>
                        <a:lnSpc>
                          <a:spcPct val="150000"/>
                        </a:lnSpc>
                      </a:pPr>
                      <a:r>
                        <a:rPr lang="en-US" sz="1200">
                          <a:effectLst/>
                        </a:rPr>
                        <a:t>Inputs</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US" sz="1200">
                          <a:effectLst/>
                        </a:rPr>
                        <a:t>Inputs</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US" sz="1200">
                          <a:effectLst/>
                        </a:rPr>
                        <a:t>Expected Output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US" sz="1200">
                          <a:effectLst/>
                        </a:rPr>
                        <a:t>Actual Output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US" sz="1200">
                          <a:effectLst/>
                        </a:rPr>
                        <a:t>Test Browser</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US" sz="1200">
                          <a:effectLst/>
                        </a:rPr>
                        <a:t>Test Result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US" sz="1200">
                          <a:effectLst/>
                        </a:rPr>
                        <a:t>Test Comments</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37738751"/>
                  </a:ext>
                </a:extLst>
              </a:tr>
              <a:tr h="1742109">
                <a:tc>
                  <a:txBody>
                    <a:bodyPr/>
                    <a:lstStyle/>
                    <a:p>
                      <a:pPr>
                        <a:lnSpc>
                          <a:spcPct val="150000"/>
                        </a:lnSpc>
                      </a:pPr>
                      <a:r>
                        <a:rPr lang="en-US" sz="1200">
                          <a:effectLst/>
                        </a:rPr>
                        <a:t>1</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gridSpan="2">
                  <a:txBody>
                    <a:bodyPr/>
                    <a:lstStyle/>
                    <a:p>
                      <a:pPr>
                        <a:lnSpc>
                          <a:spcPct val="150000"/>
                        </a:lnSpc>
                      </a:pPr>
                      <a:r>
                        <a:rPr lang="en-US" sz="1200">
                          <a:effectLst/>
                        </a:rPr>
                        <a:t>Connect wallet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pPr>
                        <a:lnSpc>
                          <a:spcPct val="150000"/>
                        </a:lnSpc>
                      </a:pPr>
                      <a:r>
                        <a:rPr lang="en-US" sz="1200">
                          <a:effectLst/>
                        </a:rPr>
                        <a:t>https://crex-exchange.netlify.app/swap</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US" sz="1200" dirty="0">
                          <a:effectLst/>
                        </a:rPr>
                        <a:t>https://crex-exchange.netlify.app/swap</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US" sz="1200">
                          <a:effectLst/>
                        </a:rPr>
                        <a:t>Wallet Connected Successfully</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US" sz="1200" dirty="0">
                          <a:effectLst/>
                        </a:rPr>
                        <a:t>Wallet Connected Successfully</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US" sz="1200">
                          <a:effectLst/>
                        </a:rPr>
                        <a:t>Brave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US" sz="1200">
                          <a:effectLst/>
                        </a:rPr>
                        <a:t>Pass</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US" sz="1200" dirty="0">
                          <a:effectLst/>
                        </a:rPr>
                        <a:t>NA</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30015527"/>
                  </a:ext>
                </a:extLst>
              </a:tr>
            </a:tbl>
          </a:graphicData>
        </a:graphic>
      </p:graphicFrame>
      <p:sp>
        <p:nvSpPr>
          <p:cNvPr id="5" name="TextBox 4">
            <a:extLst>
              <a:ext uri="{FF2B5EF4-FFF2-40B4-BE49-F238E27FC236}">
                <a16:creationId xmlns:a16="http://schemas.microsoft.com/office/drawing/2014/main" id="{35BE1E30-A800-FEDB-2298-1B406E618DD9}"/>
              </a:ext>
            </a:extLst>
          </p:cNvPr>
          <p:cNvSpPr txBox="1"/>
          <p:nvPr/>
        </p:nvSpPr>
        <p:spPr>
          <a:xfrm>
            <a:off x="251669" y="362413"/>
            <a:ext cx="11209327" cy="646331"/>
          </a:xfrm>
          <a:prstGeom prst="rect">
            <a:avLst/>
          </a:prstGeom>
          <a:noFill/>
        </p:spPr>
        <p:txBody>
          <a:bodyPr wrap="square" rtlCol="0">
            <a:spAutoFit/>
          </a:bodyPr>
          <a:lstStyle/>
          <a:p>
            <a:pPr algn="ctr"/>
            <a:r>
              <a:rPr lang="en-US" sz="3600" dirty="0">
                <a:solidFill>
                  <a:schemeClr val="bg1"/>
                </a:solidFill>
                <a:latin typeface="Times New Roman" panose="02020603050405020304" pitchFamily="18" charset="0"/>
                <a:cs typeface="Times New Roman" panose="02020603050405020304" pitchFamily="18" charset="0"/>
              </a:rPr>
              <a:t>Connect MetaMask Wallet</a:t>
            </a:r>
            <a:endParaRPr lang="en-IN" sz="3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4610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A3718D-BDC5-C2C1-AEC6-32825CFF50FC}"/>
              </a:ext>
            </a:extLst>
          </p:cNvPr>
          <p:cNvPicPr>
            <a:picLocks noChangeAspect="1"/>
          </p:cNvPicPr>
          <p:nvPr/>
        </p:nvPicPr>
        <p:blipFill>
          <a:blip r:embed="rId2"/>
          <a:srcRect l="997" r="997"/>
          <a:stretch/>
        </p:blipFill>
        <p:spPr>
          <a:xfrm>
            <a:off x="6258342" y="2186608"/>
            <a:ext cx="5634075" cy="3233664"/>
          </a:xfrm>
          <a:prstGeom prst="rect">
            <a:avLst/>
          </a:prstGeom>
        </p:spPr>
      </p:pic>
      <p:pic>
        <p:nvPicPr>
          <p:cNvPr id="7" name="Picture 6">
            <a:extLst>
              <a:ext uri="{FF2B5EF4-FFF2-40B4-BE49-F238E27FC236}">
                <a16:creationId xmlns:a16="http://schemas.microsoft.com/office/drawing/2014/main" id="{3258ABA1-0C93-ECBD-9A14-65181405ABF6}"/>
              </a:ext>
            </a:extLst>
          </p:cNvPr>
          <p:cNvPicPr>
            <a:picLocks noChangeAspect="1"/>
          </p:cNvPicPr>
          <p:nvPr/>
        </p:nvPicPr>
        <p:blipFill>
          <a:blip r:embed="rId3"/>
          <a:srcRect l="997" r="997"/>
          <a:stretch/>
        </p:blipFill>
        <p:spPr>
          <a:xfrm>
            <a:off x="319466" y="2186608"/>
            <a:ext cx="5634074" cy="3233664"/>
          </a:xfrm>
          <a:prstGeom prst="rect">
            <a:avLst/>
          </a:prstGeom>
        </p:spPr>
      </p:pic>
      <p:sp>
        <p:nvSpPr>
          <p:cNvPr id="8" name="TextBox 7">
            <a:extLst>
              <a:ext uri="{FF2B5EF4-FFF2-40B4-BE49-F238E27FC236}">
                <a16:creationId xmlns:a16="http://schemas.microsoft.com/office/drawing/2014/main" id="{854B2CAC-EBA9-682A-9335-5FBD0E9C43C2}"/>
              </a:ext>
            </a:extLst>
          </p:cNvPr>
          <p:cNvSpPr txBox="1"/>
          <p:nvPr/>
        </p:nvSpPr>
        <p:spPr>
          <a:xfrm>
            <a:off x="1480930" y="1105475"/>
            <a:ext cx="3170583" cy="461665"/>
          </a:xfrm>
          <a:prstGeom prst="rect">
            <a:avLst/>
          </a:prstGeom>
          <a:noFill/>
        </p:spPr>
        <p:txBody>
          <a:bodyPr wrap="square" rtlCol="0">
            <a:spAutoFit/>
          </a:bodyPr>
          <a:lstStyle/>
          <a:p>
            <a:pPr algn="ctr"/>
            <a:r>
              <a:rPr lang="en-IN" sz="2400" dirty="0">
                <a:solidFill>
                  <a:schemeClr val="bg1"/>
                </a:solidFill>
                <a:latin typeface="Times New Roman" panose="02020603050405020304" pitchFamily="18" charset="0"/>
                <a:cs typeface="Times New Roman" panose="02020603050405020304" pitchFamily="18" charset="0"/>
              </a:rPr>
              <a:t>SUCCESS CASE</a:t>
            </a:r>
          </a:p>
        </p:txBody>
      </p:sp>
      <p:sp>
        <p:nvSpPr>
          <p:cNvPr id="10" name="TextBox 9">
            <a:extLst>
              <a:ext uri="{FF2B5EF4-FFF2-40B4-BE49-F238E27FC236}">
                <a16:creationId xmlns:a16="http://schemas.microsoft.com/office/drawing/2014/main" id="{E9FF4858-C192-DCC7-B88D-2285C55CEF10}"/>
              </a:ext>
            </a:extLst>
          </p:cNvPr>
          <p:cNvSpPr txBox="1"/>
          <p:nvPr/>
        </p:nvSpPr>
        <p:spPr>
          <a:xfrm>
            <a:off x="6092687" y="1105475"/>
            <a:ext cx="6100969" cy="461665"/>
          </a:xfrm>
          <a:prstGeom prst="rect">
            <a:avLst/>
          </a:prstGeom>
          <a:noFill/>
        </p:spPr>
        <p:txBody>
          <a:bodyPr wrap="square">
            <a:spAutoFit/>
          </a:bodyPr>
          <a:lstStyle/>
          <a:p>
            <a:pPr algn="ctr"/>
            <a:r>
              <a:rPr lang="en-IN" sz="2400" dirty="0">
                <a:solidFill>
                  <a:schemeClr val="bg1"/>
                </a:solidFill>
                <a:latin typeface="Times New Roman" panose="02020603050405020304" pitchFamily="18" charset="0"/>
                <a:cs typeface="Times New Roman" panose="02020603050405020304" pitchFamily="18" charset="0"/>
              </a:rPr>
              <a:t>FAILURE CASE</a:t>
            </a:r>
          </a:p>
        </p:txBody>
      </p:sp>
    </p:spTree>
    <p:extLst>
      <p:ext uri="{BB962C8B-B14F-4D97-AF65-F5344CB8AC3E}">
        <p14:creationId xmlns:p14="http://schemas.microsoft.com/office/powerpoint/2010/main" val="34275518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64CD55E-7710-1A41-AB77-95FDDEF93ACE}"/>
              </a:ext>
            </a:extLst>
          </p:cNvPr>
          <p:cNvGraphicFramePr>
            <a:graphicFrameLocks noGrp="1"/>
          </p:cNvGraphicFramePr>
          <p:nvPr>
            <p:extLst>
              <p:ext uri="{D42A27DB-BD31-4B8C-83A1-F6EECF244321}">
                <p14:modId xmlns:p14="http://schemas.microsoft.com/office/powerpoint/2010/main" val="4071104976"/>
              </p:ext>
            </p:extLst>
          </p:nvPr>
        </p:nvGraphicFramePr>
        <p:xfrm>
          <a:off x="2465948" y="1501761"/>
          <a:ext cx="7260103" cy="4369382"/>
        </p:xfrm>
        <a:graphic>
          <a:graphicData uri="http://schemas.openxmlformats.org/drawingml/2006/table">
            <a:tbl>
              <a:tblPr firstRow="1" firstCol="1" bandRow="1">
                <a:tableStyleId>{5C22544A-7EE6-4342-B048-85BDC9FD1C3A}</a:tableStyleId>
              </a:tblPr>
              <a:tblGrid>
                <a:gridCol w="424881">
                  <a:extLst>
                    <a:ext uri="{9D8B030D-6E8A-4147-A177-3AD203B41FA5}">
                      <a16:colId xmlns:a16="http://schemas.microsoft.com/office/drawing/2014/main" val="3070755259"/>
                    </a:ext>
                  </a:extLst>
                </a:gridCol>
                <a:gridCol w="978464">
                  <a:extLst>
                    <a:ext uri="{9D8B030D-6E8A-4147-A177-3AD203B41FA5}">
                      <a16:colId xmlns:a16="http://schemas.microsoft.com/office/drawing/2014/main" val="3540564619"/>
                    </a:ext>
                  </a:extLst>
                </a:gridCol>
                <a:gridCol w="1000738">
                  <a:extLst>
                    <a:ext uri="{9D8B030D-6E8A-4147-A177-3AD203B41FA5}">
                      <a16:colId xmlns:a16="http://schemas.microsoft.com/office/drawing/2014/main" val="1941561130"/>
                    </a:ext>
                  </a:extLst>
                </a:gridCol>
                <a:gridCol w="1113767">
                  <a:extLst>
                    <a:ext uri="{9D8B030D-6E8A-4147-A177-3AD203B41FA5}">
                      <a16:colId xmlns:a16="http://schemas.microsoft.com/office/drawing/2014/main" val="2314402522"/>
                    </a:ext>
                  </a:extLst>
                </a:gridCol>
                <a:gridCol w="752412">
                  <a:extLst>
                    <a:ext uri="{9D8B030D-6E8A-4147-A177-3AD203B41FA5}">
                      <a16:colId xmlns:a16="http://schemas.microsoft.com/office/drawing/2014/main" val="1805917147"/>
                    </a:ext>
                  </a:extLst>
                </a:gridCol>
                <a:gridCol w="989188">
                  <a:extLst>
                    <a:ext uri="{9D8B030D-6E8A-4147-A177-3AD203B41FA5}">
                      <a16:colId xmlns:a16="http://schemas.microsoft.com/office/drawing/2014/main" val="1319580615"/>
                    </a:ext>
                  </a:extLst>
                </a:gridCol>
                <a:gridCol w="813461">
                  <a:extLst>
                    <a:ext uri="{9D8B030D-6E8A-4147-A177-3AD203B41FA5}">
                      <a16:colId xmlns:a16="http://schemas.microsoft.com/office/drawing/2014/main" val="2743689337"/>
                    </a:ext>
                  </a:extLst>
                </a:gridCol>
                <a:gridCol w="1187192">
                  <a:extLst>
                    <a:ext uri="{9D8B030D-6E8A-4147-A177-3AD203B41FA5}">
                      <a16:colId xmlns:a16="http://schemas.microsoft.com/office/drawing/2014/main" val="4212828065"/>
                    </a:ext>
                  </a:extLst>
                </a:gridCol>
              </a:tblGrid>
              <a:tr h="457508">
                <a:tc gridSpan="2">
                  <a:txBody>
                    <a:bodyPr/>
                    <a:lstStyle/>
                    <a:p>
                      <a:pPr>
                        <a:lnSpc>
                          <a:spcPct val="150000"/>
                        </a:lnSpc>
                      </a:pPr>
                      <a:r>
                        <a:rPr lang="en-US" sz="1100">
                          <a:effectLst/>
                        </a:rPr>
                        <a:t>Test Scenario ID</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836" marR="60836" marT="0" marB="0"/>
                </a:tc>
                <a:tc hMerge="1">
                  <a:txBody>
                    <a:bodyPr/>
                    <a:lstStyle/>
                    <a:p>
                      <a:endParaRPr lang="en-IN"/>
                    </a:p>
                  </a:txBody>
                  <a:tcPr/>
                </a:tc>
                <a:tc gridSpan="2">
                  <a:txBody>
                    <a:bodyPr/>
                    <a:lstStyle/>
                    <a:p>
                      <a:pPr>
                        <a:lnSpc>
                          <a:spcPct val="150000"/>
                        </a:lnSpc>
                      </a:pPr>
                      <a:r>
                        <a:rPr lang="en-US" sz="1100">
                          <a:effectLst/>
                        </a:rPr>
                        <a:t>Exchange </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836" marR="60836" marT="0" marB="0"/>
                </a:tc>
                <a:tc hMerge="1">
                  <a:txBody>
                    <a:bodyPr/>
                    <a:lstStyle/>
                    <a:p>
                      <a:endParaRPr lang="en-IN"/>
                    </a:p>
                  </a:txBody>
                  <a:tcPr/>
                </a:tc>
                <a:tc gridSpan="2">
                  <a:txBody>
                    <a:bodyPr/>
                    <a:lstStyle/>
                    <a:p>
                      <a:pPr>
                        <a:lnSpc>
                          <a:spcPct val="150000"/>
                        </a:lnSpc>
                      </a:pPr>
                      <a:r>
                        <a:rPr lang="en-US" sz="1100">
                          <a:effectLst/>
                        </a:rPr>
                        <a:t>Test Case ID</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836" marR="60836" marT="0" marB="0"/>
                </a:tc>
                <a:tc hMerge="1">
                  <a:txBody>
                    <a:bodyPr/>
                    <a:lstStyle/>
                    <a:p>
                      <a:endParaRPr lang="en-IN"/>
                    </a:p>
                  </a:txBody>
                  <a:tcPr/>
                </a:tc>
                <a:tc gridSpan="2">
                  <a:txBody>
                    <a:bodyPr/>
                    <a:lstStyle/>
                    <a:p>
                      <a:pPr>
                        <a:lnSpc>
                          <a:spcPct val="150000"/>
                        </a:lnSpc>
                      </a:pPr>
                      <a:r>
                        <a:rPr lang="en-US" sz="1100">
                          <a:effectLst/>
                        </a:rPr>
                        <a:t>Exchange  </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836" marR="60836" marT="0" marB="0"/>
                </a:tc>
                <a:tc hMerge="1">
                  <a:txBody>
                    <a:bodyPr/>
                    <a:lstStyle/>
                    <a:p>
                      <a:endParaRPr lang="en-IN"/>
                    </a:p>
                  </a:txBody>
                  <a:tcPr/>
                </a:tc>
                <a:extLst>
                  <a:ext uri="{0D108BD9-81ED-4DB2-BD59-A6C34878D82A}">
                    <a16:rowId xmlns:a16="http://schemas.microsoft.com/office/drawing/2014/main" val="3445242226"/>
                  </a:ext>
                </a:extLst>
              </a:tr>
              <a:tr h="457508">
                <a:tc gridSpan="2">
                  <a:txBody>
                    <a:bodyPr/>
                    <a:lstStyle/>
                    <a:p>
                      <a:pPr>
                        <a:lnSpc>
                          <a:spcPct val="150000"/>
                        </a:lnSpc>
                      </a:pPr>
                      <a:r>
                        <a:rPr lang="en-US" sz="1100">
                          <a:effectLst/>
                        </a:rPr>
                        <a:t>Test Case Description</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836" marR="60836" marT="0" marB="0"/>
                </a:tc>
                <a:tc hMerge="1">
                  <a:txBody>
                    <a:bodyPr/>
                    <a:lstStyle/>
                    <a:p>
                      <a:endParaRPr lang="en-IN"/>
                    </a:p>
                  </a:txBody>
                  <a:tcPr/>
                </a:tc>
                <a:tc gridSpan="2">
                  <a:txBody>
                    <a:bodyPr/>
                    <a:lstStyle/>
                    <a:p>
                      <a:pPr>
                        <a:lnSpc>
                          <a:spcPct val="150000"/>
                        </a:lnSpc>
                      </a:pPr>
                      <a:r>
                        <a:rPr lang="en-US" sz="1100">
                          <a:effectLst/>
                        </a:rPr>
                        <a:t>Enter currency to be exchanged</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836" marR="60836" marT="0" marB="0"/>
                </a:tc>
                <a:tc hMerge="1">
                  <a:txBody>
                    <a:bodyPr/>
                    <a:lstStyle/>
                    <a:p>
                      <a:endParaRPr lang="en-IN"/>
                    </a:p>
                  </a:txBody>
                  <a:tcPr/>
                </a:tc>
                <a:tc gridSpan="2">
                  <a:txBody>
                    <a:bodyPr/>
                    <a:lstStyle/>
                    <a:p>
                      <a:pPr>
                        <a:lnSpc>
                          <a:spcPct val="150000"/>
                        </a:lnSpc>
                      </a:pPr>
                      <a:r>
                        <a:rPr lang="en-US" sz="1100">
                          <a:effectLst/>
                        </a:rPr>
                        <a:t>Test Priority</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836" marR="60836" marT="0" marB="0"/>
                </a:tc>
                <a:tc hMerge="1">
                  <a:txBody>
                    <a:bodyPr/>
                    <a:lstStyle/>
                    <a:p>
                      <a:endParaRPr lang="en-IN"/>
                    </a:p>
                  </a:txBody>
                  <a:tcPr/>
                </a:tc>
                <a:tc gridSpan="2">
                  <a:txBody>
                    <a:bodyPr/>
                    <a:lstStyle/>
                    <a:p>
                      <a:pPr>
                        <a:lnSpc>
                          <a:spcPct val="150000"/>
                        </a:lnSpc>
                      </a:pPr>
                      <a:r>
                        <a:rPr lang="en-US" sz="1100">
                          <a:effectLst/>
                        </a:rPr>
                        <a:t>High</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836" marR="60836" marT="0" marB="0"/>
                </a:tc>
                <a:tc hMerge="1">
                  <a:txBody>
                    <a:bodyPr/>
                    <a:lstStyle/>
                    <a:p>
                      <a:endParaRPr lang="en-IN"/>
                    </a:p>
                  </a:txBody>
                  <a:tcPr/>
                </a:tc>
                <a:extLst>
                  <a:ext uri="{0D108BD9-81ED-4DB2-BD59-A6C34878D82A}">
                    <a16:rowId xmlns:a16="http://schemas.microsoft.com/office/drawing/2014/main" val="328869694"/>
                  </a:ext>
                </a:extLst>
              </a:tr>
              <a:tr h="287280">
                <a:tc gridSpan="2">
                  <a:txBody>
                    <a:bodyPr/>
                    <a:lstStyle/>
                    <a:p>
                      <a:pPr>
                        <a:lnSpc>
                          <a:spcPct val="150000"/>
                        </a:lnSpc>
                      </a:pPr>
                      <a:r>
                        <a:rPr lang="en-US" sz="1100">
                          <a:effectLst/>
                        </a:rPr>
                        <a:t>Pre-Requisite</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836" marR="60836" marT="0" marB="0"/>
                </a:tc>
                <a:tc hMerge="1">
                  <a:txBody>
                    <a:bodyPr/>
                    <a:lstStyle/>
                    <a:p>
                      <a:endParaRPr lang="en-IN"/>
                    </a:p>
                  </a:txBody>
                  <a:tcPr/>
                </a:tc>
                <a:tc gridSpan="2">
                  <a:txBody>
                    <a:bodyPr/>
                    <a:lstStyle/>
                    <a:p>
                      <a:pPr>
                        <a:lnSpc>
                          <a:spcPct val="150000"/>
                        </a:lnSpc>
                      </a:pPr>
                      <a:r>
                        <a:rPr lang="en-US" sz="1100">
                          <a:effectLst/>
                        </a:rPr>
                        <a:t>NA</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836" marR="60836" marT="0" marB="0"/>
                </a:tc>
                <a:tc hMerge="1">
                  <a:txBody>
                    <a:bodyPr/>
                    <a:lstStyle/>
                    <a:p>
                      <a:endParaRPr lang="en-IN"/>
                    </a:p>
                  </a:txBody>
                  <a:tcPr/>
                </a:tc>
                <a:tc gridSpan="2">
                  <a:txBody>
                    <a:bodyPr/>
                    <a:lstStyle/>
                    <a:p>
                      <a:pPr>
                        <a:lnSpc>
                          <a:spcPct val="150000"/>
                        </a:lnSpc>
                      </a:pPr>
                      <a:r>
                        <a:rPr lang="en-US" sz="1100">
                          <a:effectLst/>
                        </a:rPr>
                        <a:t>Post Requisite</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836" marR="60836" marT="0" marB="0"/>
                </a:tc>
                <a:tc hMerge="1">
                  <a:txBody>
                    <a:bodyPr/>
                    <a:lstStyle/>
                    <a:p>
                      <a:endParaRPr lang="en-IN"/>
                    </a:p>
                  </a:txBody>
                  <a:tcPr/>
                </a:tc>
                <a:tc gridSpan="2">
                  <a:txBody>
                    <a:bodyPr/>
                    <a:lstStyle/>
                    <a:p>
                      <a:pPr>
                        <a:lnSpc>
                          <a:spcPct val="150000"/>
                        </a:lnSpc>
                      </a:pPr>
                      <a:r>
                        <a:rPr lang="en-US" sz="1100">
                          <a:effectLst/>
                        </a:rPr>
                        <a:t>NA</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836" marR="60836" marT="0" marB="0"/>
                </a:tc>
                <a:tc hMerge="1">
                  <a:txBody>
                    <a:bodyPr/>
                    <a:lstStyle/>
                    <a:p>
                      <a:endParaRPr lang="en-IN"/>
                    </a:p>
                  </a:txBody>
                  <a:tcPr/>
                </a:tc>
                <a:extLst>
                  <a:ext uri="{0D108BD9-81ED-4DB2-BD59-A6C34878D82A}">
                    <a16:rowId xmlns:a16="http://schemas.microsoft.com/office/drawing/2014/main" val="208573643"/>
                  </a:ext>
                </a:extLst>
              </a:tr>
              <a:tr h="287280">
                <a:tc gridSpan="8">
                  <a:txBody>
                    <a:bodyPr/>
                    <a:lstStyle/>
                    <a:p>
                      <a:pPr>
                        <a:lnSpc>
                          <a:spcPct val="150000"/>
                        </a:lnSpc>
                      </a:pPr>
                      <a:r>
                        <a:rPr lang="en-US" sz="1100">
                          <a:effectLst/>
                        </a:rPr>
                        <a:t>Test Execution Steps :</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836" marR="60836"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907273561"/>
                  </a:ext>
                </a:extLst>
              </a:tr>
              <a:tr h="700851">
                <a:tc>
                  <a:txBody>
                    <a:bodyPr/>
                    <a:lstStyle/>
                    <a:p>
                      <a:pPr>
                        <a:lnSpc>
                          <a:spcPct val="150000"/>
                        </a:lnSpc>
                      </a:pPr>
                      <a:r>
                        <a:rPr lang="en-US" sz="1100">
                          <a:effectLst/>
                        </a:rPr>
                        <a:t>No</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836" marR="60836" marT="0" marB="0"/>
                </a:tc>
                <a:tc>
                  <a:txBody>
                    <a:bodyPr/>
                    <a:lstStyle/>
                    <a:p>
                      <a:pPr>
                        <a:lnSpc>
                          <a:spcPct val="150000"/>
                        </a:lnSpc>
                      </a:pPr>
                      <a:r>
                        <a:rPr lang="en-US" sz="1100">
                          <a:effectLst/>
                        </a:rPr>
                        <a:t>Action</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836" marR="60836" marT="0" marB="0"/>
                </a:tc>
                <a:tc>
                  <a:txBody>
                    <a:bodyPr/>
                    <a:lstStyle/>
                    <a:p>
                      <a:pPr>
                        <a:lnSpc>
                          <a:spcPct val="150000"/>
                        </a:lnSpc>
                      </a:pPr>
                      <a:r>
                        <a:rPr lang="en-US" sz="1100">
                          <a:effectLst/>
                        </a:rPr>
                        <a:t>Inputs</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836" marR="60836" marT="0" marB="0"/>
                </a:tc>
                <a:tc>
                  <a:txBody>
                    <a:bodyPr/>
                    <a:lstStyle/>
                    <a:p>
                      <a:pPr>
                        <a:lnSpc>
                          <a:spcPct val="150000"/>
                        </a:lnSpc>
                      </a:pPr>
                      <a:r>
                        <a:rPr lang="en-US" sz="1100" dirty="0">
                          <a:effectLst/>
                        </a:rPr>
                        <a:t>Expected Output</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836" marR="60836" marT="0" marB="0"/>
                </a:tc>
                <a:tc>
                  <a:txBody>
                    <a:bodyPr/>
                    <a:lstStyle/>
                    <a:p>
                      <a:pPr>
                        <a:lnSpc>
                          <a:spcPct val="150000"/>
                        </a:lnSpc>
                      </a:pPr>
                      <a:r>
                        <a:rPr lang="en-US" sz="1100">
                          <a:effectLst/>
                        </a:rPr>
                        <a:t>Actual Output</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836" marR="60836" marT="0" marB="0"/>
                </a:tc>
                <a:tc>
                  <a:txBody>
                    <a:bodyPr/>
                    <a:lstStyle/>
                    <a:p>
                      <a:pPr>
                        <a:lnSpc>
                          <a:spcPct val="150000"/>
                        </a:lnSpc>
                      </a:pPr>
                      <a:r>
                        <a:rPr lang="en-US" sz="1100">
                          <a:effectLst/>
                        </a:rPr>
                        <a:t>Test Browser</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836" marR="60836" marT="0" marB="0"/>
                </a:tc>
                <a:tc>
                  <a:txBody>
                    <a:bodyPr/>
                    <a:lstStyle/>
                    <a:p>
                      <a:pPr>
                        <a:lnSpc>
                          <a:spcPct val="150000"/>
                        </a:lnSpc>
                      </a:pPr>
                      <a:r>
                        <a:rPr lang="en-US" sz="1100">
                          <a:effectLst/>
                        </a:rPr>
                        <a:t>Test Result</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836" marR="60836" marT="0" marB="0"/>
                </a:tc>
                <a:tc>
                  <a:txBody>
                    <a:bodyPr/>
                    <a:lstStyle/>
                    <a:p>
                      <a:pPr>
                        <a:lnSpc>
                          <a:spcPct val="150000"/>
                        </a:lnSpc>
                      </a:pPr>
                      <a:r>
                        <a:rPr lang="en-US" sz="1100">
                          <a:effectLst/>
                        </a:rPr>
                        <a:t>Test Comments</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836" marR="60836" marT="0" marB="0"/>
                </a:tc>
                <a:extLst>
                  <a:ext uri="{0D108BD9-81ED-4DB2-BD59-A6C34878D82A}">
                    <a16:rowId xmlns:a16="http://schemas.microsoft.com/office/drawing/2014/main" val="1195307459"/>
                  </a:ext>
                </a:extLst>
              </a:tr>
              <a:tr h="2160911">
                <a:tc>
                  <a:txBody>
                    <a:bodyPr/>
                    <a:lstStyle/>
                    <a:p>
                      <a:pPr>
                        <a:lnSpc>
                          <a:spcPct val="150000"/>
                        </a:lnSpc>
                      </a:pPr>
                      <a:r>
                        <a:rPr lang="en-US" sz="1100">
                          <a:effectLst/>
                        </a:rPr>
                        <a:t>1</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836" marR="60836" marT="0" marB="0"/>
                </a:tc>
                <a:tc>
                  <a:txBody>
                    <a:bodyPr/>
                    <a:lstStyle/>
                    <a:p>
                      <a:pPr>
                        <a:lnSpc>
                          <a:spcPct val="150000"/>
                        </a:lnSpc>
                      </a:pPr>
                      <a:r>
                        <a:rPr lang="en-US" sz="1100" dirty="0">
                          <a:effectLst/>
                        </a:rPr>
                        <a:t>Perform Exchange Action</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836" marR="60836" marT="0" marB="0"/>
                </a:tc>
                <a:tc>
                  <a:txBody>
                    <a:bodyPr/>
                    <a:lstStyle/>
                    <a:p>
                      <a:pPr>
                        <a:lnSpc>
                          <a:spcPct val="150000"/>
                        </a:lnSpc>
                      </a:pPr>
                      <a:r>
                        <a:rPr lang="en-US" sz="1100">
                          <a:effectLst/>
                        </a:rPr>
                        <a:t>https://crex-exchange.netlify.app/swap</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836" marR="60836" marT="0" marB="0"/>
                </a:tc>
                <a:tc>
                  <a:txBody>
                    <a:bodyPr/>
                    <a:lstStyle/>
                    <a:p>
                      <a:pPr>
                        <a:lnSpc>
                          <a:spcPct val="150000"/>
                        </a:lnSpc>
                      </a:pPr>
                      <a:r>
                        <a:rPr lang="en-US" sz="1100">
                          <a:effectLst/>
                        </a:rPr>
                        <a:t>Select the token, and enter amount to be exchanged</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836" marR="60836" marT="0" marB="0"/>
                </a:tc>
                <a:tc>
                  <a:txBody>
                    <a:bodyPr/>
                    <a:lstStyle/>
                    <a:p>
                      <a:pPr>
                        <a:lnSpc>
                          <a:spcPct val="150000"/>
                        </a:lnSpc>
                      </a:pPr>
                      <a:r>
                        <a:rPr lang="en-US" sz="1100">
                          <a:effectLst/>
                        </a:rPr>
                        <a:t>Select the token, and enter amount to be exchanged</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836" marR="60836" marT="0" marB="0"/>
                </a:tc>
                <a:tc>
                  <a:txBody>
                    <a:bodyPr/>
                    <a:lstStyle/>
                    <a:p>
                      <a:pPr>
                        <a:lnSpc>
                          <a:spcPct val="150000"/>
                        </a:lnSpc>
                      </a:pPr>
                      <a:r>
                        <a:rPr lang="en-US" sz="1100">
                          <a:effectLst/>
                        </a:rPr>
                        <a:t>Brave</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836" marR="60836" marT="0" marB="0"/>
                </a:tc>
                <a:tc>
                  <a:txBody>
                    <a:bodyPr/>
                    <a:lstStyle/>
                    <a:p>
                      <a:pPr>
                        <a:lnSpc>
                          <a:spcPct val="150000"/>
                        </a:lnSpc>
                      </a:pPr>
                      <a:r>
                        <a:rPr lang="en-US" sz="1100">
                          <a:effectLst/>
                        </a:rPr>
                        <a:t>Pass</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836" marR="60836" marT="0" marB="0"/>
                </a:tc>
                <a:tc>
                  <a:txBody>
                    <a:bodyPr/>
                    <a:lstStyle/>
                    <a:p>
                      <a:pPr>
                        <a:lnSpc>
                          <a:spcPct val="150000"/>
                        </a:lnSpc>
                      </a:pPr>
                      <a:r>
                        <a:rPr lang="en-US" sz="1100" dirty="0">
                          <a:effectLst/>
                        </a:rPr>
                        <a:t>NA</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836" marR="60836" marT="0" marB="0"/>
                </a:tc>
                <a:extLst>
                  <a:ext uri="{0D108BD9-81ED-4DB2-BD59-A6C34878D82A}">
                    <a16:rowId xmlns:a16="http://schemas.microsoft.com/office/drawing/2014/main" val="1103834658"/>
                  </a:ext>
                </a:extLst>
              </a:tr>
            </a:tbl>
          </a:graphicData>
        </a:graphic>
      </p:graphicFrame>
      <p:sp>
        <p:nvSpPr>
          <p:cNvPr id="5" name="TextBox 4">
            <a:extLst>
              <a:ext uri="{FF2B5EF4-FFF2-40B4-BE49-F238E27FC236}">
                <a16:creationId xmlns:a16="http://schemas.microsoft.com/office/drawing/2014/main" id="{75DE1408-75AD-B903-682D-2141C3013CFE}"/>
              </a:ext>
            </a:extLst>
          </p:cNvPr>
          <p:cNvSpPr txBox="1"/>
          <p:nvPr/>
        </p:nvSpPr>
        <p:spPr>
          <a:xfrm>
            <a:off x="369116" y="340526"/>
            <a:ext cx="11177121" cy="646331"/>
          </a:xfrm>
          <a:prstGeom prst="rect">
            <a:avLst/>
          </a:prstGeom>
          <a:noFill/>
        </p:spPr>
        <p:txBody>
          <a:bodyPr wrap="square" rtlCol="0">
            <a:spAutoFit/>
          </a:bodyPr>
          <a:lstStyle/>
          <a:p>
            <a:pPr algn="ctr"/>
            <a:r>
              <a:rPr lang="en-US" sz="3600" dirty="0">
                <a:solidFill>
                  <a:schemeClr val="bg1"/>
                </a:solidFill>
                <a:latin typeface="Times New Roman" panose="02020603050405020304" pitchFamily="18" charset="0"/>
                <a:cs typeface="Times New Roman" panose="02020603050405020304" pitchFamily="18" charset="0"/>
              </a:rPr>
              <a:t>Currency to be Exchanged</a:t>
            </a:r>
            <a:endParaRPr lang="en-IN" sz="3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11739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A3718D-BDC5-C2C1-AEC6-32825CFF50FC}"/>
              </a:ext>
            </a:extLst>
          </p:cNvPr>
          <p:cNvPicPr>
            <a:picLocks noChangeAspect="1"/>
          </p:cNvPicPr>
          <p:nvPr/>
        </p:nvPicPr>
        <p:blipFill>
          <a:blip r:embed="rId2"/>
          <a:srcRect l="997" r="997"/>
          <a:stretch/>
        </p:blipFill>
        <p:spPr>
          <a:xfrm>
            <a:off x="6258342" y="2186608"/>
            <a:ext cx="5634075" cy="3233664"/>
          </a:xfrm>
          <a:prstGeom prst="rect">
            <a:avLst/>
          </a:prstGeom>
        </p:spPr>
      </p:pic>
      <p:pic>
        <p:nvPicPr>
          <p:cNvPr id="7" name="Picture 6">
            <a:extLst>
              <a:ext uri="{FF2B5EF4-FFF2-40B4-BE49-F238E27FC236}">
                <a16:creationId xmlns:a16="http://schemas.microsoft.com/office/drawing/2014/main" id="{3258ABA1-0C93-ECBD-9A14-65181405ABF6}"/>
              </a:ext>
            </a:extLst>
          </p:cNvPr>
          <p:cNvPicPr>
            <a:picLocks noChangeAspect="1"/>
          </p:cNvPicPr>
          <p:nvPr/>
        </p:nvPicPr>
        <p:blipFill>
          <a:blip r:embed="rId3"/>
          <a:srcRect l="997" r="997"/>
          <a:stretch/>
        </p:blipFill>
        <p:spPr>
          <a:xfrm>
            <a:off x="319466" y="2186608"/>
            <a:ext cx="5634074" cy="3233664"/>
          </a:xfrm>
          <a:prstGeom prst="rect">
            <a:avLst/>
          </a:prstGeom>
        </p:spPr>
      </p:pic>
      <p:sp>
        <p:nvSpPr>
          <p:cNvPr id="8" name="TextBox 7">
            <a:extLst>
              <a:ext uri="{FF2B5EF4-FFF2-40B4-BE49-F238E27FC236}">
                <a16:creationId xmlns:a16="http://schemas.microsoft.com/office/drawing/2014/main" id="{854B2CAC-EBA9-682A-9335-5FBD0E9C43C2}"/>
              </a:ext>
            </a:extLst>
          </p:cNvPr>
          <p:cNvSpPr txBox="1"/>
          <p:nvPr/>
        </p:nvSpPr>
        <p:spPr>
          <a:xfrm>
            <a:off x="1480930" y="1105475"/>
            <a:ext cx="3170583" cy="461665"/>
          </a:xfrm>
          <a:prstGeom prst="rect">
            <a:avLst/>
          </a:prstGeom>
          <a:noFill/>
        </p:spPr>
        <p:txBody>
          <a:bodyPr wrap="square" rtlCol="0">
            <a:spAutoFit/>
          </a:bodyPr>
          <a:lstStyle/>
          <a:p>
            <a:pPr algn="ctr"/>
            <a:r>
              <a:rPr lang="en-IN" sz="2400" dirty="0">
                <a:solidFill>
                  <a:schemeClr val="bg1"/>
                </a:solidFill>
                <a:latin typeface="Times New Roman" panose="02020603050405020304" pitchFamily="18" charset="0"/>
                <a:cs typeface="Times New Roman" panose="02020603050405020304" pitchFamily="18" charset="0"/>
              </a:rPr>
              <a:t>SUCCESS CASE</a:t>
            </a:r>
          </a:p>
        </p:txBody>
      </p:sp>
      <p:sp>
        <p:nvSpPr>
          <p:cNvPr id="10" name="TextBox 9">
            <a:extLst>
              <a:ext uri="{FF2B5EF4-FFF2-40B4-BE49-F238E27FC236}">
                <a16:creationId xmlns:a16="http://schemas.microsoft.com/office/drawing/2014/main" id="{E9FF4858-C192-DCC7-B88D-2285C55CEF10}"/>
              </a:ext>
            </a:extLst>
          </p:cNvPr>
          <p:cNvSpPr txBox="1"/>
          <p:nvPr/>
        </p:nvSpPr>
        <p:spPr>
          <a:xfrm>
            <a:off x="6092687" y="1105475"/>
            <a:ext cx="6100969" cy="461665"/>
          </a:xfrm>
          <a:prstGeom prst="rect">
            <a:avLst/>
          </a:prstGeom>
          <a:noFill/>
        </p:spPr>
        <p:txBody>
          <a:bodyPr wrap="square">
            <a:spAutoFit/>
          </a:bodyPr>
          <a:lstStyle/>
          <a:p>
            <a:pPr algn="ctr"/>
            <a:r>
              <a:rPr lang="en-IN" sz="2400" dirty="0">
                <a:solidFill>
                  <a:schemeClr val="bg1"/>
                </a:solidFill>
                <a:latin typeface="Times New Roman" panose="02020603050405020304" pitchFamily="18" charset="0"/>
                <a:cs typeface="Times New Roman" panose="02020603050405020304" pitchFamily="18" charset="0"/>
              </a:rPr>
              <a:t>FAILURE CASE</a:t>
            </a:r>
          </a:p>
        </p:txBody>
      </p:sp>
    </p:spTree>
    <p:extLst>
      <p:ext uri="{BB962C8B-B14F-4D97-AF65-F5344CB8AC3E}">
        <p14:creationId xmlns:p14="http://schemas.microsoft.com/office/powerpoint/2010/main" val="30084630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EEBAA8-15DF-843E-111F-CF3CF1369E5E}"/>
              </a:ext>
            </a:extLst>
          </p:cNvPr>
          <p:cNvSpPr txBox="1"/>
          <p:nvPr/>
        </p:nvSpPr>
        <p:spPr>
          <a:xfrm>
            <a:off x="3028763" y="404803"/>
            <a:ext cx="6134469" cy="646331"/>
          </a:xfrm>
          <a:prstGeom prst="rect">
            <a:avLst/>
          </a:prstGeom>
          <a:noFill/>
        </p:spPr>
        <p:txBody>
          <a:bodyPr wrap="square" rtlCol="0">
            <a:spAutoFit/>
          </a:bodyPr>
          <a:lstStyle/>
          <a:p>
            <a:pPr algn="ctr"/>
            <a:r>
              <a:rPr lang="en-US" sz="3600" dirty="0">
                <a:solidFill>
                  <a:schemeClr val="bg1"/>
                </a:solidFill>
                <a:latin typeface="Times New Roman" panose="02020603050405020304" pitchFamily="18" charset="0"/>
                <a:cs typeface="Times New Roman" panose="02020603050405020304" pitchFamily="18" charset="0"/>
              </a:rPr>
              <a:t>RESOURCES</a:t>
            </a:r>
            <a:endParaRPr lang="en-IN" sz="3600"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145BFCF-0B0B-1F3E-2DDE-7C3261216BF7}"/>
              </a:ext>
            </a:extLst>
          </p:cNvPr>
          <p:cNvSpPr txBox="1"/>
          <p:nvPr/>
        </p:nvSpPr>
        <p:spPr>
          <a:xfrm>
            <a:off x="702814" y="1349406"/>
            <a:ext cx="10786369" cy="4813625"/>
          </a:xfrm>
          <a:prstGeom prst="rect">
            <a:avLst/>
          </a:prstGeom>
          <a:noFill/>
        </p:spPr>
        <p:txBody>
          <a:bodyPr wrap="square" rtlCol="0">
            <a:spAutoFit/>
          </a:bodyPr>
          <a:lstStyle/>
          <a:p>
            <a:pPr algn="just">
              <a:lnSpc>
                <a:spcPct val="115000"/>
              </a:lnSpc>
              <a:spcAft>
                <a:spcPts val="1200"/>
              </a:spcAft>
            </a:pPr>
            <a:r>
              <a:rPr lang="en-US" sz="1600" dirty="0">
                <a:solidFill>
                  <a:schemeClr val="bg1"/>
                </a:solidFill>
                <a:effectLst/>
                <a:latin typeface="Times New Roman" panose="02020603050405020304" pitchFamily="18" charset="0"/>
                <a:ea typeface="Times New Roman" panose="02020603050405020304" pitchFamily="18" charset="0"/>
              </a:rPr>
              <a:t>[1] Robin Fritsch. 2021. Concentrated Liquidity in Automated Market Makers. In Proceedings of the 2021 ACM CCS Workshop on Decentralized Finance and Security (</a:t>
            </a:r>
            <a:r>
              <a:rPr lang="en-US" sz="1600" dirty="0" err="1">
                <a:solidFill>
                  <a:schemeClr val="bg1"/>
                </a:solidFill>
                <a:effectLst/>
                <a:latin typeface="Times New Roman" panose="02020603050405020304" pitchFamily="18" charset="0"/>
                <a:ea typeface="Times New Roman" panose="02020603050405020304" pitchFamily="18" charset="0"/>
              </a:rPr>
              <a:t>DeFi@CCS</a:t>
            </a:r>
            <a:r>
              <a:rPr lang="en-US" sz="1600" dirty="0">
                <a:solidFill>
                  <a:schemeClr val="bg1"/>
                </a:solidFill>
                <a:effectLst/>
                <a:latin typeface="Times New Roman" panose="02020603050405020304" pitchFamily="18" charset="0"/>
                <a:ea typeface="Times New Roman" panose="02020603050405020304" pitchFamily="18" charset="0"/>
              </a:rPr>
              <a:t>), Virtual Event, Republic of Korea.</a:t>
            </a:r>
            <a:endParaRPr lang="en-IN" sz="1600" dirty="0">
              <a:solidFill>
                <a:schemeClr val="bg1"/>
              </a:solidFill>
              <a:effectLst/>
              <a:latin typeface="Times New Roman" panose="02020603050405020304" pitchFamily="18" charset="0"/>
              <a:ea typeface="Times New Roman" panose="02020603050405020304" pitchFamily="18" charset="0"/>
            </a:endParaRPr>
          </a:p>
          <a:p>
            <a:pPr algn="just">
              <a:lnSpc>
                <a:spcPct val="115000"/>
              </a:lnSpc>
              <a:spcAft>
                <a:spcPts val="1200"/>
              </a:spcAft>
            </a:pPr>
            <a:r>
              <a:rPr lang="en-US" sz="1600" dirty="0">
                <a:solidFill>
                  <a:schemeClr val="bg1"/>
                </a:solidFill>
                <a:effectLst/>
                <a:latin typeface="Times New Roman" panose="02020603050405020304" pitchFamily="18" charset="0"/>
                <a:ea typeface="Times New Roman" panose="02020603050405020304" pitchFamily="18" charset="0"/>
              </a:rPr>
              <a:t>[2] </a:t>
            </a:r>
            <a:r>
              <a:rPr lang="en-US" sz="1600" dirty="0" err="1">
                <a:solidFill>
                  <a:schemeClr val="bg1"/>
                </a:solidFill>
                <a:effectLst/>
                <a:latin typeface="Times New Roman" panose="02020603050405020304" pitchFamily="18" charset="0"/>
                <a:ea typeface="Times New Roman" panose="02020603050405020304" pitchFamily="18" charset="0"/>
              </a:rPr>
              <a:t>Lioba</a:t>
            </a:r>
            <a:r>
              <a:rPr lang="en-US" sz="1600" dirty="0">
                <a:solidFill>
                  <a:schemeClr val="bg1"/>
                </a:solidFill>
                <a:effectLst/>
                <a:latin typeface="Times New Roman" panose="02020603050405020304" pitchFamily="18" charset="0"/>
                <a:ea typeface="Times New Roman" panose="02020603050405020304" pitchFamily="18" charset="0"/>
              </a:rPr>
              <a:t> </a:t>
            </a:r>
            <a:r>
              <a:rPr lang="en-US" sz="1600" dirty="0" err="1">
                <a:solidFill>
                  <a:schemeClr val="bg1"/>
                </a:solidFill>
                <a:effectLst/>
                <a:latin typeface="Times New Roman" panose="02020603050405020304" pitchFamily="18" charset="0"/>
                <a:ea typeface="Times New Roman" panose="02020603050405020304" pitchFamily="18" charset="0"/>
              </a:rPr>
              <a:t>Heimbach</a:t>
            </a:r>
            <a:r>
              <a:rPr lang="en-US" sz="1600" dirty="0">
                <a:solidFill>
                  <a:schemeClr val="bg1"/>
                </a:solidFill>
                <a:effectLst/>
                <a:latin typeface="Times New Roman" panose="02020603050405020304" pitchFamily="18" charset="0"/>
                <a:ea typeface="Times New Roman" panose="02020603050405020304" pitchFamily="18" charset="0"/>
              </a:rPr>
              <a:t>, Ye Wang, and Roger </a:t>
            </a:r>
            <a:r>
              <a:rPr lang="en-US" sz="1600" dirty="0" err="1">
                <a:solidFill>
                  <a:schemeClr val="bg1"/>
                </a:solidFill>
                <a:effectLst/>
                <a:latin typeface="Times New Roman" panose="02020603050405020304" pitchFamily="18" charset="0"/>
                <a:ea typeface="Times New Roman" panose="02020603050405020304" pitchFamily="18" charset="0"/>
              </a:rPr>
              <a:t>Wattenhofer</a:t>
            </a:r>
            <a:r>
              <a:rPr lang="en-US" sz="1600" dirty="0">
                <a:solidFill>
                  <a:schemeClr val="bg1"/>
                </a:solidFill>
                <a:effectLst/>
                <a:latin typeface="Times New Roman" panose="02020603050405020304" pitchFamily="18" charset="0"/>
                <a:ea typeface="Times New Roman" panose="02020603050405020304" pitchFamily="18" charset="0"/>
              </a:rPr>
              <a:t>. 2021. Behavior of Liquidity Providers in Decentralized Exchanges. In 2021 Crypto Valley Conference on Blockchain Technology (CVCBT), </a:t>
            </a:r>
            <a:r>
              <a:rPr lang="en-US" sz="1600" dirty="0" err="1">
                <a:solidFill>
                  <a:schemeClr val="bg1"/>
                </a:solidFill>
                <a:effectLst/>
                <a:latin typeface="Times New Roman" panose="02020603050405020304" pitchFamily="18" charset="0"/>
                <a:ea typeface="Times New Roman" panose="02020603050405020304" pitchFamily="18" charset="0"/>
              </a:rPr>
              <a:t>Rotkreuz</a:t>
            </a:r>
            <a:r>
              <a:rPr lang="en-US" sz="1600" dirty="0">
                <a:solidFill>
                  <a:schemeClr val="bg1"/>
                </a:solidFill>
                <a:effectLst/>
                <a:latin typeface="Times New Roman" panose="02020603050405020304" pitchFamily="18" charset="0"/>
                <a:ea typeface="Times New Roman" panose="02020603050405020304" pitchFamily="18" charset="0"/>
              </a:rPr>
              <a:t>, Switzerland.</a:t>
            </a:r>
            <a:endParaRPr lang="en-IN" sz="1600" dirty="0">
              <a:solidFill>
                <a:schemeClr val="bg1"/>
              </a:solidFill>
              <a:effectLst/>
              <a:latin typeface="Times New Roman" panose="02020603050405020304" pitchFamily="18" charset="0"/>
              <a:ea typeface="Times New Roman" panose="02020603050405020304" pitchFamily="18" charset="0"/>
            </a:endParaRPr>
          </a:p>
          <a:p>
            <a:pPr algn="just">
              <a:lnSpc>
                <a:spcPct val="115000"/>
              </a:lnSpc>
              <a:spcAft>
                <a:spcPts val="1200"/>
              </a:spcAft>
            </a:pPr>
            <a:r>
              <a:rPr lang="en-US" sz="1600" dirty="0">
                <a:solidFill>
                  <a:schemeClr val="bg1"/>
                </a:solidFill>
                <a:effectLst/>
                <a:latin typeface="Times New Roman" panose="02020603050405020304" pitchFamily="18" charset="0"/>
                <a:ea typeface="Times New Roman" panose="02020603050405020304" pitchFamily="18" charset="0"/>
              </a:rPr>
              <a:t>[3] S. Wang, Y. Yuan, X. Wang, J. Li, R. Qin and F. -Y. Wang, "An Overview of Smart Contract: Architecture, Applications, and Future Trends," </a:t>
            </a:r>
            <a:r>
              <a:rPr lang="en-US" sz="1600" i="1" dirty="0">
                <a:solidFill>
                  <a:schemeClr val="bg1"/>
                </a:solidFill>
                <a:effectLst/>
                <a:latin typeface="Times New Roman" panose="02020603050405020304" pitchFamily="18" charset="0"/>
                <a:ea typeface="Times New Roman" panose="02020603050405020304" pitchFamily="18" charset="0"/>
              </a:rPr>
              <a:t>2018 IEEE Intelligent Vehicles Symposium (IV)</a:t>
            </a:r>
            <a:r>
              <a:rPr lang="en-US" sz="1600" dirty="0">
                <a:solidFill>
                  <a:schemeClr val="bg1"/>
                </a:solidFill>
                <a:effectLst/>
                <a:latin typeface="Times New Roman" panose="02020603050405020304" pitchFamily="18" charset="0"/>
                <a:ea typeface="Times New Roman" panose="02020603050405020304" pitchFamily="18" charset="0"/>
              </a:rPr>
              <a:t>, 2018, pp. 108-113, </a:t>
            </a:r>
            <a:r>
              <a:rPr lang="en-US" sz="1600" dirty="0" err="1">
                <a:solidFill>
                  <a:schemeClr val="bg1"/>
                </a:solidFill>
                <a:effectLst/>
                <a:latin typeface="Times New Roman" panose="02020603050405020304" pitchFamily="18" charset="0"/>
                <a:ea typeface="Times New Roman" panose="02020603050405020304" pitchFamily="18" charset="0"/>
              </a:rPr>
              <a:t>doi</a:t>
            </a:r>
            <a:r>
              <a:rPr lang="en-US" sz="1600" dirty="0">
                <a:solidFill>
                  <a:schemeClr val="bg1"/>
                </a:solidFill>
                <a:effectLst/>
                <a:latin typeface="Times New Roman" panose="02020603050405020304" pitchFamily="18" charset="0"/>
                <a:ea typeface="Times New Roman" panose="02020603050405020304" pitchFamily="18" charset="0"/>
              </a:rPr>
              <a:t>: 10.1109/IVS.2018.8500488.</a:t>
            </a:r>
            <a:endParaRPr lang="en-IN" sz="1600" dirty="0">
              <a:solidFill>
                <a:schemeClr val="bg1"/>
              </a:solidFill>
              <a:effectLst/>
              <a:latin typeface="Times New Roman" panose="02020603050405020304" pitchFamily="18" charset="0"/>
              <a:ea typeface="Times New Roman" panose="02020603050405020304" pitchFamily="18" charset="0"/>
            </a:endParaRPr>
          </a:p>
          <a:p>
            <a:pPr algn="just">
              <a:lnSpc>
                <a:spcPct val="115000"/>
              </a:lnSpc>
              <a:spcAft>
                <a:spcPts val="1200"/>
              </a:spcAft>
            </a:pPr>
            <a:r>
              <a:rPr lang="en-US" sz="1600" dirty="0">
                <a:solidFill>
                  <a:schemeClr val="bg1"/>
                </a:solidFill>
                <a:effectLst/>
                <a:latin typeface="Times New Roman" panose="02020603050405020304" pitchFamily="18" charset="0"/>
                <a:ea typeface="Times New Roman" panose="02020603050405020304" pitchFamily="18" charset="0"/>
              </a:rPr>
              <a:t>[4] Yao, M., Di, H., Zheng, X. and Xu, X., 2018. Impact of payment technology innovations on the traditional financial industry: A focus on China. </a:t>
            </a:r>
            <a:r>
              <a:rPr lang="en-US" sz="1600" i="1" dirty="0">
                <a:solidFill>
                  <a:schemeClr val="bg1"/>
                </a:solidFill>
                <a:effectLst/>
                <a:latin typeface="Times New Roman" panose="02020603050405020304" pitchFamily="18" charset="0"/>
                <a:ea typeface="Times New Roman" panose="02020603050405020304" pitchFamily="18" charset="0"/>
              </a:rPr>
              <a:t>Technological Forecasting and Social Change</a:t>
            </a:r>
            <a:r>
              <a:rPr lang="en-US" sz="1600" dirty="0">
                <a:solidFill>
                  <a:schemeClr val="bg1"/>
                </a:solidFill>
                <a:effectLst/>
                <a:latin typeface="Times New Roman" panose="02020603050405020304" pitchFamily="18" charset="0"/>
                <a:ea typeface="Times New Roman" panose="02020603050405020304" pitchFamily="18" charset="0"/>
              </a:rPr>
              <a:t>, </a:t>
            </a:r>
            <a:r>
              <a:rPr lang="en-US" sz="1600" i="1" dirty="0">
                <a:solidFill>
                  <a:schemeClr val="bg1"/>
                </a:solidFill>
                <a:effectLst/>
                <a:latin typeface="Times New Roman" panose="02020603050405020304" pitchFamily="18" charset="0"/>
                <a:ea typeface="Times New Roman" panose="02020603050405020304" pitchFamily="18" charset="0"/>
              </a:rPr>
              <a:t>135</a:t>
            </a:r>
            <a:r>
              <a:rPr lang="en-US" sz="1600" dirty="0">
                <a:solidFill>
                  <a:schemeClr val="bg1"/>
                </a:solidFill>
                <a:effectLst/>
                <a:latin typeface="Times New Roman" panose="02020603050405020304" pitchFamily="18" charset="0"/>
                <a:ea typeface="Times New Roman" panose="02020603050405020304" pitchFamily="18" charset="0"/>
              </a:rPr>
              <a:t>, pp.199-207.</a:t>
            </a:r>
            <a:endParaRPr lang="en-IN" sz="1600" dirty="0">
              <a:solidFill>
                <a:schemeClr val="bg1"/>
              </a:solidFill>
              <a:effectLst/>
              <a:latin typeface="Times New Roman" panose="02020603050405020304" pitchFamily="18" charset="0"/>
              <a:ea typeface="Times New Roman" panose="02020603050405020304" pitchFamily="18" charset="0"/>
            </a:endParaRPr>
          </a:p>
          <a:p>
            <a:pPr algn="just">
              <a:lnSpc>
                <a:spcPct val="115000"/>
              </a:lnSpc>
              <a:spcAft>
                <a:spcPts val="1200"/>
              </a:spcAft>
            </a:pPr>
            <a:r>
              <a:rPr lang="en-US" sz="1600" dirty="0">
                <a:solidFill>
                  <a:schemeClr val="bg1"/>
                </a:solidFill>
                <a:effectLst/>
                <a:latin typeface="Times New Roman" panose="02020603050405020304" pitchFamily="18" charset="0"/>
                <a:ea typeface="Times New Roman" panose="02020603050405020304" pitchFamily="18" charset="0"/>
              </a:rPr>
              <a:t>[5] </a:t>
            </a:r>
            <a:r>
              <a:rPr lang="en-US" sz="1600" dirty="0" err="1">
                <a:solidFill>
                  <a:schemeClr val="bg1"/>
                </a:solidFill>
                <a:effectLst/>
                <a:latin typeface="Times New Roman" panose="02020603050405020304" pitchFamily="18" charset="0"/>
                <a:ea typeface="Times New Roman" panose="02020603050405020304" pitchFamily="18" charset="0"/>
              </a:rPr>
              <a:t>Böhme</a:t>
            </a:r>
            <a:r>
              <a:rPr lang="en-US" sz="1600" dirty="0">
                <a:solidFill>
                  <a:schemeClr val="bg1"/>
                </a:solidFill>
                <a:effectLst/>
                <a:latin typeface="Times New Roman" panose="02020603050405020304" pitchFamily="18" charset="0"/>
                <a:ea typeface="Times New Roman" panose="02020603050405020304" pitchFamily="18" charset="0"/>
              </a:rPr>
              <a:t>, Rainer, Nicolas Christin, Benjamin Edelman, and Tyler Moore. "Bitcoin: Economics, technology, and governance." </a:t>
            </a:r>
            <a:r>
              <a:rPr lang="en-US" sz="1600" i="1" dirty="0">
                <a:solidFill>
                  <a:schemeClr val="bg1"/>
                </a:solidFill>
                <a:effectLst/>
                <a:latin typeface="Times New Roman" panose="02020603050405020304" pitchFamily="18" charset="0"/>
                <a:ea typeface="Times New Roman" panose="02020603050405020304" pitchFamily="18" charset="0"/>
              </a:rPr>
              <a:t>Journal of economic Perspectives</a:t>
            </a:r>
            <a:r>
              <a:rPr lang="en-US" sz="1600" dirty="0">
                <a:solidFill>
                  <a:schemeClr val="bg1"/>
                </a:solidFill>
                <a:effectLst/>
                <a:latin typeface="Times New Roman" panose="02020603050405020304" pitchFamily="18" charset="0"/>
                <a:ea typeface="Times New Roman" panose="02020603050405020304" pitchFamily="18" charset="0"/>
              </a:rPr>
              <a:t> 29, no. 2 (2015): 213-38.</a:t>
            </a:r>
            <a:endParaRPr lang="en-IN" sz="1600" dirty="0">
              <a:solidFill>
                <a:schemeClr val="bg1"/>
              </a:solidFill>
              <a:effectLst/>
              <a:latin typeface="Times New Roman" panose="02020603050405020304" pitchFamily="18" charset="0"/>
              <a:ea typeface="Times New Roman" panose="02020603050405020304" pitchFamily="18" charset="0"/>
            </a:endParaRPr>
          </a:p>
          <a:p>
            <a:pPr algn="just">
              <a:lnSpc>
                <a:spcPct val="115000"/>
              </a:lnSpc>
              <a:spcAft>
                <a:spcPts val="1200"/>
              </a:spcAft>
            </a:pPr>
            <a:r>
              <a:rPr lang="en-US" sz="1600" dirty="0">
                <a:solidFill>
                  <a:schemeClr val="bg1"/>
                </a:solidFill>
                <a:effectLst/>
                <a:latin typeface="Times New Roman" panose="02020603050405020304" pitchFamily="18" charset="0"/>
                <a:ea typeface="Times New Roman" panose="02020603050405020304" pitchFamily="18" charset="0"/>
              </a:rPr>
              <a:t>[6] </a:t>
            </a:r>
            <a:r>
              <a:rPr lang="en-US" sz="1600" dirty="0" err="1">
                <a:solidFill>
                  <a:schemeClr val="bg1"/>
                </a:solidFill>
                <a:effectLst/>
                <a:latin typeface="Times New Roman" panose="02020603050405020304" pitchFamily="18" charset="0"/>
                <a:ea typeface="Times New Roman" panose="02020603050405020304" pitchFamily="18" charset="0"/>
              </a:rPr>
              <a:t>Dannen</a:t>
            </a:r>
            <a:r>
              <a:rPr lang="en-US" sz="1600" dirty="0">
                <a:solidFill>
                  <a:schemeClr val="bg1"/>
                </a:solidFill>
                <a:effectLst/>
                <a:latin typeface="Times New Roman" panose="02020603050405020304" pitchFamily="18" charset="0"/>
                <a:ea typeface="Times New Roman" panose="02020603050405020304" pitchFamily="18" charset="0"/>
              </a:rPr>
              <a:t>, C. (2017). </a:t>
            </a:r>
            <a:r>
              <a:rPr lang="en-US" sz="1600" i="1" dirty="0">
                <a:solidFill>
                  <a:schemeClr val="bg1"/>
                </a:solidFill>
                <a:effectLst/>
                <a:latin typeface="Times New Roman" panose="02020603050405020304" pitchFamily="18" charset="0"/>
                <a:ea typeface="Times New Roman" panose="02020603050405020304" pitchFamily="18" charset="0"/>
              </a:rPr>
              <a:t>Introducing Ethereum and solidity</a:t>
            </a:r>
            <a:r>
              <a:rPr lang="en-US" sz="1600" dirty="0">
                <a:solidFill>
                  <a:schemeClr val="bg1"/>
                </a:solidFill>
                <a:effectLst/>
                <a:latin typeface="Times New Roman" panose="02020603050405020304" pitchFamily="18" charset="0"/>
                <a:ea typeface="Times New Roman" panose="02020603050405020304" pitchFamily="18" charset="0"/>
              </a:rPr>
              <a:t> (Vol. 1, pp. 159-160). Berkeley: </a:t>
            </a:r>
            <a:r>
              <a:rPr lang="en-US" sz="1600" dirty="0" err="1">
                <a:solidFill>
                  <a:schemeClr val="bg1"/>
                </a:solidFill>
                <a:effectLst/>
                <a:latin typeface="Times New Roman" panose="02020603050405020304" pitchFamily="18" charset="0"/>
                <a:ea typeface="Times New Roman" panose="02020603050405020304" pitchFamily="18" charset="0"/>
              </a:rPr>
              <a:t>Apress</a:t>
            </a:r>
            <a:r>
              <a:rPr lang="en-US" sz="1600" dirty="0">
                <a:solidFill>
                  <a:schemeClr val="bg1"/>
                </a:solidFill>
                <a:effectLst/>
                <a:latin typeface="Times New Roman" panose="02020603050405020304" pitchFamily="18" charset="0"/>
                <a:ea typeface="Times New Roman" panose="02020603050405020304" pitchFamily="18" charset="0"/>
              </a:rPr>
              <a:t>.</a:t>
            </a:r>
            <a:endParaRPr lang="en-IN" sz="1600" dirty="0">
              <a:solidFill>
                <a:schemeClr val="bg1"/>
              </a:solidFill>
              <a:effectLst/>
              <a:latin typeface="Times New Roman" panose="02020603050405020304" pitchFamily="18" charset="0"/>
              <a:ea typeface="Times New Roman" panose="02020603050405020304" pitchFamily="18" charset="0"/>
            </a:endParaRPr>
          </a:p>
          <a:p>
            <a:pPr algn="just">
              <a:lnSpc>
                <a:spcPct val="115000"/>
              </a:lnSpc>
              <a:spcAft>
                <a:spcPts val="1200"/>
              </a:spcAft>
            </a:pPr>
            <a:r>
              <a:rPr lang="en-US" sz="1600" dirty="0">
                <a:solidFill>
                  <a:schemeClr val="bg1"/>
                </a:solidFill>
                <a:effectLst/>
                <a:latin typeface="Times New Roman" panose="02020603050405020304" pitchFamily="18" charset="0"/>
                <a:ea typeface="Times New Roman" panose="02020603050405020304" pitchFamily="18" charset="0"/>
              </a:rPr>
              <a:t>[7] Wu, </a:t>
            </a:r>
            <a:r>
              <a:rPr lang="en-US" sz="1600" dirty="0" err="1">
                <a:solidFill>
                  <a:schemeClr val="bg1"/>
                </a:solidFill>
                <a:effectLst/>
                <a:latin typeface="Times New Roman" panose="02020603050405020304" pitchFamily="18" charset="0"/>
                <a:ea typeface="Times New Roman" panose="02020603050405020304" pitchFamily="18" charset="0"/>
              </a:rPr>
              <a:t>Kaidong</a:t>
            </a:r>
            <a:r>
              <a:rPr lang="en-US" sz="1600" dirty="0">
                <a:solidFill>
                  <a:schemeClr val="bg1"/>
                </a:solidFill>
                <a:effectLst/>
                <a:latin typeface="Times New Roman" panose="02020603050405020304" pitchFamily="18" charset="0"/>
                <a:ea typeface="Times New Roman" panose="02020603050405020304" pitchFamily="18" charset="0"/>
              </a:rPr>
              <a:t>. "An empirical study of blockchain-based decentralized applications." </a:t>
            </a:r>
            <a:r>
              <a:rPr lang="en-US" sz="1600" i="1" dirty="0" err="1">
                <a:solidFill>
                  <a:schemeClr val="bg1"/>
                </a:solidFill>
                <a:effectLst/>
                <a:latin typeface="Times New Roman" panose="02020603050405020304" pitchFamily="18" charset="0"/>
                <a:ea typeface="Times New Roman" panose="02020603050405020304" pitchFamily="18" charset="0"/>
              </a:rPr>
              <a:t>arXiv</a:t>
            </a:r>
            <a:r>
              <a:rPr lang="en-US" sz="1600" i="1" dirty="0">
                <a:solidFill>
                  <a:schemeClr val="bg1"/>
                </a:solidFill>
                <a:effectLst/>
                <a:latin typeface="Times New Roman" panose="02020603050405020304" pitchFamily="18" charset="0"/>
                <a:ea typeface="Times New Roman" panose="02020603050405020304" pitchFamily="18" charset="0"/>
              </a:rPr>
              <a:t> preprint arXiv:1902.04969</a:t>
            </a:r>
            <a:r>
              <a:rPr lang="en-US" sz="1600" dirty="0">
                <a:solidFill>
                  <a:schemeClr val="bg1"/>
                </a:solidFill>
                <a:effectLst/>
                <a:latin typeface="Times New Roman" panose="02020603050405020304" pitchFamily="18" charset="0"/>
                <a:ea typeface="Times New Roman" panose="02020603050405020304" pitchFamily="18" charset="0"/>
              </a:rPr>
              <a:t> (2019).</a:t>
            </a:r>
            <a:endParaRPr lang="en-IN" sz="1600" dirty="0">
              <a:solidFill>
                <a:schemeClr val="bg1"/>
              </a:solidFill>
              <a:effectLst/>
              <a:latin typeface="Times New Roman" panose="02020603050405020304" pitchFamily="18" charset="0"/>
              <a:ea typeface="Times New Roman" panose="02020603050405020304" pitchFamily="18" charset="0"/>
            </a:endParaRPr>
          </a:p>
          <a:p>
            <a:endParaRPr lang="en-IN" sz="1600" dirty="0">
              <a:solidFill>
                <a:schemeClr val="bg1"/>
              </a:solidFill>
            </a:endParaRPr>
          </a:p>
        </p:txBody>
      </p:sp>
    </p:spTree>
    <p:extLst>
      <p:ext uri="{BB962C8B-B14F-4D97-AF65-F5344CB8AC3E}">
        <p14:creationId xmlns:p14="http://schemas.microsoft.com/office/powerpoint/2010/main" val="5892163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EEBAA8-15DF-843E-111F-CF3CF1369E5E}"/>
              </a:ext>
            </a:extLst>
          </p:cNvPr>
          <p:cNvSpPr txBox="1"/>
          <p:nvPr/>
        </p:nvSpPr>
        <p:spPr>
          <a:xfrm>
            <a:off x="3028763" y="404803"/>
            <a:ext cx="6134469" cy="646331"/>
          </a:xfrm>
          <a:prstGeom prst="rect">
            <a:avLst/>
          </a:prstGeom>
          <a:noFill/>
        </p:spPr>
        <p:txBody>
          <a:bodyPr wrap="square" rtlCol="0">
            <a:spAutoFit/>
          </a:bodyPr>
          <a:lstStyle/>
          <a:p>
            <a:pPr algn="ctr"/>
            <a:r>
              <a:rPr lang="en-US" sz="3600" dirty="0">
                <a:solidFill>
                  <a:schemeClr val="bg1"/>
                </a:solidFill>
                <a:latin typeface="Times New Roman" panose="02020603050405020304" pitchFamily="18" charset="0"/>
                <a:cs typeface="Times New Roman" panose="02020603050405020304" pitchFamily="18" charset="0"/>
              </a:rPr>
              <a:t>RESOURCES</a:t>
            </a:r>
            <a:endParaRPr lang="en-IN" sz="3600"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145BFCF-0B0B-1F3E-2DDE-7C3261216BF7}"/>
              </a:ext>
            </a:extLst>
          </p:cNvPr>
          <p:cNvSpPr txBox="1"/>
          <p:nvPr/>
        </p:nvSpPr>
        <p:spPr>
          <a:xfrm>
            <a:off x="702814" y="1349406"/>
            <a:ext cx="10786369" cy="2499146"/>
          </a:xfrm>
          <a:prstGeom prst="rect">
            <a:avLst/>
          </a:prstGeom>
          <a:noFill/>
        </p:spPr>
        <p:txBody>
          <a:bodyPr wrap="square" rtlCol="0">
            <a:spAutoFit/>
          </a:bodyPr>
          <a:lstStyle/>
          <a:p>
            <a:pPr algn="just">
              <a:lnSpc>
                <a:spcPct val="115000"/>
              </a:lnSpc>
              <a:spcAft>
                <a:spcPts val="1200"/>
              </a:spcAft>
            </a:pPr>
            <a:r>
              <a:rPr lang="en-US" sz="1600" dirty="0">
                <a:solidFill>
                  <a:schemeClr val="bg1"/>
                </a:solidFill>
                <a:effectLst/>
                <a:latin typeface="Times New Roman" panose="02020603050405020304" pitchFamily="18" charset="0"/>
                <a:ea typeface="Times New Roman" panose="02020603050405020304" pitchFamily="18" charset="0"/>
              </a:rPr>
              <a:t>[8] </a:t>
            </a:r>
            <a:r>
              <a:rPr lang="en-US" sz="1600" dirty="0" err="1">
                <a:solidFill>
                  <a:schemeClr val="bg1"/>
                </a:solidFill>
                <a:effectLst/>
                <a:latin typeface="Times New Roman" panose="02020603050405020304" pitchFamily="18" charset="0"/>
                <a:ea typeface="Times New Roman" panose="02020603050405020304" pitchFamily="18" charset="0"/>
              </a:rPr>
              <a:t>Somin</a:t>
            </a:r>
            <a:r>
              <a:rPr lang="en-US" sz="1600" dirty="0">
                <a:solidFill>
                  <a:schemeClr val="bg1"/>
                </a:solidFill>
                <a:effectLst/>
                <a:latin typeface="Times New Roman" panose="02020603050405020304" pitchFamily="18" charset="0"/>
                <a:ea typeface="Times New Roman" panose="02020603050405020304" pitchFamily="18" charset="0"/>
              </a:rPr>
              <a:t>, Shahar, Goren Gordon, and Yaniv </a:t>
            </a:r>
            <a:r>
              <a:rPr lang="en-US" sz="1600" dirty="0" err="1">
                <a:solidFill>
                  <a:schemeClr val="bg1"/>
                </a:solidFill>
                <a:effectLst/>
                <a:latin typeface="Times New Roman" panose="02020603050405020304" pitchFamily="18" charset="0"/>
                <a:ea typeface="Times New Roman" panose="02020603050405020304" pitchFamily="18" charset="0"/>
              </a:rPr>
              <a:t>Altshuler</a:t>
            </a:r>
            <a:r>
              <a:rPr lang="en-US" sz="1600" dirty="0">
                <a:solidFill>
                  <a:schemeClr val="bg1"/>
                </a:solidFill>
                <a:effectLst/>
                <a:latin typeface="Times New Roman" panose="02020603050405020304" pitchFamily="18" charset="0"/>
                <a:ea typeface="Times New Roman" panose="02020603050405020304" pitchFamily="18" charset="0"/>
              </a:rPr>
              <a:t>. "Network analysis of erc20 tokens trading on </a:t>
            </a:r>
            <a:r>
              <a:rPr lang="en-US" sz="1600" dirty="0" err="1">
                <a:solidFill>
                  <a:schemeClr val="bg1"/>
                </a:solidFill>
                <a:effectLst/>
                <a:latin typeface="Times New Roman" panose="02020603050405020304" pitchFamily="18" charset="0"/>
                <a:ea typeface="Times New Roman" panose="02020603050405020304" pitchFamily="18" charset="0"/>
              </a:rPr>
              <a:t>ethereum</a:t>
            </a:r>
            <a:r>
              <a:rPr lang="en-US" sz="1600" dirty="0">
                <a:solidFill>
                  <a:schemeClr val="bg1"/>
                </a:solidFill>
                <a:effectLst/>
                <a:latin typeface="Times New Roman" panose="02020603050405020304" pitchFamily="18" charset="0"/>
                <a:ea typeface="Times New Roman" panose="02020603050405020304" pitchFamily="18" charset="0"/>
              </a:rPr>
              <a:t> blockchain." In </a:t>
            </a:r>
            <a:r>
              <a:rPr lang="en-US" sz="1600" i="1" dirty="0">
                <a:solidFill>
                  <a:schemeClr val="bg1"/>
                </a:solidFill>
                <a:effectLst/>
                <a:latin typeface="Times New Roman" panose="02020603050405020304" pitchFamily="18" charset="0"/>
                <a:ea typeface="Times New Roman" panose="02020603050405020304" pitchFamily="18" charset="0"/>
              </a:rPr>
              <a:t>International Conference on Complex Systems</a:t>
            </a:r>
            <a:r>
              <a:rPr lang="en-US" sz="1600" dirty="0">
                <a:solidFill>
                  <a:schemeClr val="bg1"/>
                </a:solidFill>
                <a:effectLst/>
                <a:latin typeface="Times New Roman" panose="02020603050405020304" pitchFamily="18" charset="0"/>
                <a:ea typeface="Times New Roman" panose="02020603050405020304" pitchFamily="18" charset="0"/>
              </a:rPr>
              <a:t>, pp. 439-450. Springer, Cham, 2018.</a:t>
            </a:r>
            <a:endParaRPr lang="en-IN" sz="1600" dirty="0">
              <a:solidFill>
                <a:schemeClr val="bg1"/>
              </a:solidFill>
              <a:effectLst/>
              <a:latin typeface="Times New Roman" panose="02020603050405020304" pitchFamily="18" charset="0"/>
              <a:ea typeface="Times New Roman" panose="02020603050405020304" pitchFamily="18" charset="0"/>
            </a:endParaRPr>
          </a:p>
          <a:p>
            <a:pPr algn="just">
              <a:lnSpc>
                <a:spcPct val="115000"/>
              </a:lnSpc>
              <a:spcAft>
                <a:spcPts val="1200"/>
              </a:spcAft>
            </a:pPr>
            <a:r>
              <a:rPr lang="en-US" sz="1600" dirty="0">
                <a:solidFill>
                  <a:schemeClr val="bg1"/>
                </a:solidFill>
                <a:effectLst/>
                <a:latin typeface="Times New Roman" panose="02020603050405020304" pitchFamily="18" charset="0"/>
                <a:ea typeface="Times New Roman" panose="02020603050405020304" pitchFamily="18" charset="0"/>
              </a:rPr>
              <a:t>[9] Chen, Yan, Jack I. Richter, and Pankaj C. Patel. "Decentralized governance of digital platforms." </a:t>
            </a:r>
            <a:r>
              <a:rPr lang="en-US" sz="1600" i="1" dirty="0">
                <a:solidFill>
                  <a:schemeClr val="bg1"/>
                </a:solidFill>
                <a:effectLst/>
                <a:latin typeface="Times New Roman" panose="02020603050405020304" pitchFamily="18" charset="0"/>
                <a:ea typeface="Times New Roman" panose="02020603050405020304" pitchFamily="18" charset="0"/>
              </a:rPr>
              <a:t>Journal of Management</a:t>
            </a:r>
            <a:r>
              <a:rPr lang="en-US" sz="1600" dirty="0">
                <a:solidFill>
                  <a:schemeClr val="bg1"/>
                </a:solidFill>
                <a:effectLst/>
                <a:latin typeface="Times New Roman" panose="02020603050405020304" pitchFamily="18" charset="0"/>
                <a:ea typeface="Times New Roman" panose="02020603050405020304" pitchFamily="18" charset="0"/>
              </a:rPr>
              <a:t> 47, no. 5 (2021): 1305-1337.</a:t>
            </a:r>
            <a:endParaRPr lang="en-IN" sz="1600" dirty="0">
              <a:solidFill>
                <a:schemeClr val="bg1"/>
              </a:solidFill>
              <a:effectLst/>
              <a:latin typeface="Times New Roman" panose="02020603050405020304" pitchFamily="18" charset="0"/>
              <a:ea typeface="Times New Roman" panose="02020603050405020304" pitchFamily="18" charset="0"/>
            </a:endParaRPr>
          </a:p>
          <a:p>
            <a:pPr algn="just">
              <a:lnSpc>
                <a:spcPct val="115000"/>
              </a:lnSpc>
              <a:spcAft>
                <a:spcPts val="1200"/>
              </a:spcAft>
            </a:pPr>
            <a:r>
              <a:rPr lang="en-US" sz="1600" dirty="0">
                <a:solidFill>
                  <a:schemeClr val="bg1"/>
                </a:solidFill>
                <a:effectLst/>
                <a:latin typeface="Times New Roman" panose="02020603050405020304" pitchFamily="18" charset="0"/>
                <a:ea typeface="Times New Roman" panose="02020603050405020304" pitchFamily="18" charset="0"/>
              </a:rPr>
              <a:t>[10] </a:t>
            </a:r>
            <a:r>
              <a:rPr lang="en-US" sz="1600" dirty="0" err="1">
                <a:solidFill>
                  <a:schemeClr val="bg1"/>
                </a:solidFill>
                <a:effectLst/>
                <a:latin typeface="Times New Roman" panose="02020603050405020304" pitchFamily="18" charset="0"/>
                <a:ea typeface="Times New Roman" panose="02020603050405020304" pitchFamily="18" charset="0"/>
              </a:rPr>
              <a:t>Bartoletti</a:t>
            </a:r>
            <a:r>
              <a:rPr lang="en-US" sz="1600" dirty="0">
                <a:solidFill>
                  <a:schemeClr val="bg1"/>
                </a:solidFill>
                <a:effectLst/>
                <a:latin typeface="Times New Roman" panose="02020603050405020304" pitchFamily="18" charset="0"/>
                <a:ea typeface="Times New Roman" panose="02020603050405020304" pitchFamily="18" charset="0"/>
              </a:rPr>
              <a:t>, M., Chiang, J. H. Y., &amp; </a:t>
            </a:r>
            <a:r>
              <a:rPr lang="en-US" sz="1600" dirty="0" err="1">
                <a:solidFill>
                  <a:schemeClr val="bg1"/>
                </a:solidFill>
                <a:effectLst/>
                <a:latin typeface="Times New Roman" panose="02020603050405020304" pitchFamily="18" charset="0"/>
                <a:ea typeface="Times New Roman" panose="02020603050405020304" pitchFamily="18" charset="0"/>
              </a:rPr>
              <a:t>Lluch-Lafuente</a:t>
            </a:r>
            <a:r>
              <a:rPr lang="en-US" sz="1600" dirty="0">
                <a:solidFill>
                  <a:schemeClr val="bg1"/>
                </a:solidFill>
                <a:effectLst/>
                <a:latin typeface="Times New Roman" panose="02020603050405020304" pitchFamily="18" charset="0"/>
                <a:ea typeface="Times New Roman" panose="02020603050405020304" pitchFamily="18" charset="0"/>
              </a:rPr>
              <a:t>, A. (2021, June). A theory of automated market makers in defi. In </a:t>
            </a:r>
            <a:r>
              <a:rPr lang="en-US" sz="1600" i="1" dirty="0">
                <a:solidFill>
                  <a:schemeClr val="bg1"/>
                </a:solidFill>
                <a:effectLst/>
                <a:latin typeface="Times New Roman" panose="02020603050405020304" pitchFamily="18" charset="0"/>
                <a:ea typeface="Times New Roman" panose="02020603050405020304" pitchFamily="18" charset="0"/>
              </a:rPr>
              <a:t>International Conference on Coordination Languages and Models</a:t>
            </a:r>
            <a:r>
              <a:rPr lang="en-US" sz="1600" dirty="0">
                <a:solidFill>
                  <a:schemeClr val="bg1"/>
                </a:solidFill>
                <a:effectLst/>
                <a:latin typeface="Times New Roman" panose="02020603050405020304" pitchFamily="18" charset="0"/>
                <a:ea typeface="Times New Roman" panose="02020603050405020304" pitchFamily="18" charset="0"/>
              </a:rPr>
              <a:t> (pp. 168-187). Springer, Cham.</a:t>
            </a:r>
            <a:endParaRPr lang="en-IN" sz="1600" dirty="0">
              <a:solidFill>
                <a:schemeClr val="bg1"/>
              </a:solidFill>
              <a:effectLst/>
              <a:latin typeface="Times New Roman" panose="02020603050405020304" pitchFamily="18" charset="0"/>
              <a:ea typeface="Times New Roman" panose="02020603050405020304" pitchFamily="18" charset="0"/>
            </a:endParaRPr>
          </a:p>
          <a:p>
            <a:endParaRPr lang="en-IN" sz="1600" dirty="0">
              <a:solidFill>
                <a:schemeClr val="bg1"/>
              </a:solidFill>
            </a:endParaRPr>
          </a:p>
        </p:txBody>
      </p:sp>
    </p:spTree>
    <p:extLst>
      <p:ext uri="{BB962C8B-B14F-4D97-AF65-F5344CB8AC3E}">
        <p14:creationId xmlns:p14="http://schemas.microsoft.com/office/powerpoint/2010/main" val="11740489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8884D65-692A-A227-C0D2-AA869AF7BA7D}"/>
              </a:ext>
            </a:extLst>
          </p:cNvPr>
          <p:cNvSpPr>
            <a:spLocks noGrp="1"/>
          </p:cNvSpPr>
          <p:nvPr>
            <p:ph type="body" sz="quarter" idx="19"/>
          </p:nvPr>
        </p:nvSpPr>
        <p:spPr/>
        <p:txBody>
          <a:bodyPr/>
          <a:lstStyle/>
          <a:p>
            <a:r>
              <a:rPr lang="en-US" dirty="0"/>
              <a:t> </a:t>
            </a:r>
            <a:endParaRPr lang="en-IN" dirty="0"/>
          </a:p>
        </p:txBody>
      </p:sp>
      <p:sp>
        <p:nvSpPr>
          <p:cNvPr id="9" name="Title 8">
            <a:extLst>
              <a:ext uri="{FF2B5EF4-FFF2-40B4-BE49-F238E27FC236}">
                <a16:creationId xmlns:a16="http://schemas.microsoft.com/office/drawing/2014/main" id="{9F54B3AB-8130-716F-144A-712161B827B9}"/>
              </a:ext>
            </a:extLst>
          </p:cNvPr>
          <p:cNvSpPr>
            <a:spLocks noGrp="1"/>
          </p:cNvSpPr>
          <p:nvPr>
            <p:ph type="title"/>
          </p:nvPr>
        </p:nvSpPr>
        <p:spPr>
          <a:xfrm>
            <a:off x="1967883" y="2798064"/>
            <a:ext cx="8256233" cy="630936"/>
          </a:xfrm>
          <a:noFill/>
        </p:spPr>
        <p:txBody>
          <a:bodyPr/>
          <a:lstStyle/>
          <a:p>
            <a:r>
              <a:rPr lang="en-US" sz="3200" dirty="0">
                <a:ln w="19050">
                  <a:noFill/>
                </a:ln>
                <a:solidFill>
                  <a:schemeClr val="bg1"/>
                </a:solidFill>
                <a:latin typeface="Times New Roman" panose="02020603050405020304" pitchFamily="18" charset="0"/>
                <a:cs typeface="Times New Roman" panose="02020603050405020304" pitchFamily="18" charset="0"/>
              </a:rPr>
              <a:t>THANK YOU</a:t>
            </a:r>
            <a:endParaRPr lang="en-IN" sz="3200" dirty="0">
              <a:solidFill>
                <a:schemeClr val="bg1"/>
              </a:solidFill>
              <a:latin typeface="Times New Roman" panose="02020603050405020304" pitchFamily="18" charset="0"/>
              <a:cs typeface="Times New Roman" panose="02020603050405020304" pitchFamily="18" charset="0"/>
            </a:endParaRPr>
          </a:p>
        </p:txBody>
      </p:sp>
      <p:sp>
        <p:nvSpPr>
          <p:cNvPr id="16" name="Text Placeholder 20">
            <a:extLst>
              <a:ext uri="{FF2B5EF4-FFF2-40B4-BE49-F238E27FC236}">
                <a16:creationId xmlns:a16="http://schemas.microsoft.com/office/drawing/2014/main" id="{134EF0D5-948F-51AA-CCB2-93ADA7D2532C}"/>
              </a:ext>
            </a:extLst>
          </p:cNvPr>
          <p:cNvSpPr txBox="1">
            <a:spLocks/>
          </p:cNvSpPr>
          <p:nvPr/>
        </p:nvSpPr>
        <p:spPr>
          <a:xfrm>
            <a:off x="1171800" y="2328313"/>
            <a:ext cx="9485931" cy="372711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solidFill>
                <a:schemeClr val="bg1"/>
              </a:solidFill>
              <a:latin typeface="Calibri" panose="020F0502020204030204" pitchFamily="34" charset="0"/>
              <a:cs typeface="Calibri" panose="020F0502020204030204" pitchFamily="34" charset="0"/>
            </a:endParaRPr>
          </a:p>
        </p:txBody>
      </p:sp>
      <p:sp>
        <p:nvSpPr>
          <p:cNvPr id="17" name="Text Placeholder 21">
            <a:extLst>
              <a:ext uri="{FF2B5EF4-FFF2-40B4-BE49-F238E27FC236}">
                <a16:creationId xmlns:a16="http://schemas.microsoft.com/office/drawing/2014/main" id="{308E417D-984C-5AB6-91FD-E8ABEFE6E274}"/>
              </a:ext>
            </a:extLst>
          </p:cNvPr>
          <p:cNvSpPr txBox="1">
            <a:spLocks/>
          </p:cNvSpPr>
          <p:nvPr/>
        </p:nvSpPr>
        <p:spPr>
          <a:xfrm>
            <a:off x="1534269" y="2201577"/>
            <a:ext cx="3406241" cy="129050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Tree>
    <p:extLst>
      <p:ext uri="{BB962C8B-B14F-4D97-AF65-F5344CB8AC3E}">
        <p14:creationId xmlns:p14="http://schemas.microsoft.com/office/powerpoint/2010/main" val="42502320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8884D65-692A-A227-C0D2-AA869AF7BA7D}"/>
              </a:ext>
            </a:extLst>
          </p:cNvPr>
          <p:cNvSpPr>
            <a:spLocks noGrp="1"/>
          </p:cNvSpPr>
          <p:nvPr>
            <p:ph type="body" sz="quarter" idx="19"/>
          </p:nvPr>
        </p:nvSpPr>
        <p:spPr/>
        <p:txBody>
          <a:bodyPr/>
          <a:lstStyle/>
          <a:p>
            <a:r>
              <a:rPr lang="en-US"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E6516D2-7CC2-9874-DE1D-23D2F4742282}"/>
              </a:ext>
            </a:extLst>
          </p:cNvPr>
          <p:cNvSpPr txBox="1"/>
          <p:nvPr/>
        </p:nvSpPr>
        <p:spPr>
          <a:xfrm>
            <a:off x="2519530" y="269139"/>
            <a:ext cx="7152940" cy="646331"/>
          </a:xfrm>
          <a:prstGeom prst="rect">
            <a:avLst/>
          </a:prstGeom>
          <a:noFill/>
        </p:spPr>
        <p:txBody>
          <a:bodyPr wrap="square" rtlCol="0">
            <a:spAutoFit/>
          </a:bodyPr>
          <a:lstStyle/>
          <a:p>
            <a:pPr algn="ctr"/>
            <a:r>
              <a:rPr lang="en-IN" sz="3600" dirty="0">
                <a:solidFill>
                  <a:schemeClr val="bg1"/>
                </a:solidFill>
                <a:latin typeface="Times New Roman" panose="02020603050405020304" pitchFamily="18" charset="0"/>
                <a:cs typeface="Times New Roman" panose="02020603050405020304" pitchFamily="18" charset="0"/>
              </a:rPr>
              <a:t>DECENTRALIZED FINANCE </a:t>
            </a:r>
          </a:p>
        </p:txBody>
      </p:sp>
      <p:sp>
        <p:nvSpPr>
          <p:cNvPr id="5" name="TextBox 4">
            <a:extLst>
              <a:ext uri="{FF2B5EF4-FFF2-40B4-BE49-F238E27FC236}">
                <a16:creationId xmlns:a16="http://schemas.microsoft.com/office/drawing/2014/main" id="{9CAFACCF-ACA9-F0CF-6ACD-8CB83813F2B1}"/>
              </a:ext>
            </a:extLst>
          </p:cNvPr>
          <p:cNvSpPr txBox="1"/>
          <p:nvPr/>
        </p:nvSpPr>
        <p:spPr>
          <a:xfrm>
            <a:off x="356586" y="1278385"/>
            <a:ext cx="11478828" cy="5115311"/>
          </a:xfrm>
          <a:prstGeom prst="rect">
            <a:avLst/>
          </a:prstGeom>
          <a:noFill/>
        </p:spPr>
        <p:txBody>
          <a:bodyPr wrap="square" rtlCol="0">
            <a:spAutoFit/>
          </a:bodyPr>
          <a:lstStyle/>
          <a:p>
            <a:pPr algn="just">
              <a:lnSpc>
                <a:spcPct val="150000"/>
              </a:lnSpc>
            </a:pPr>
            <a:r>
              <a:rPr lang="en-US" sz="2000" b="1" dirty="0">
                <a:solidFill>
                  <a:schemeClr val="bg1"/>
                </a:solidFill>
                <a:latin typeface="Times New Roman" panose="02020603050405020304" pitchFamily="18" charset="0"/>
                <a:cs typeface="Times New Roman" panose="02020603050405020304" pitchFamily="18" charset="0"/>
              </a:rPr>
              <a:t>What is Decentralized Finance?</a:t>
            </a:r>
          </a:p>
          <a:p>
            <a:pPr algn="just">
              <a:lnSpc>
                <a:spcPct val="150000"/>
              </a:lnSpc>
            </a:pPr>
            <a:r>
              <a:rPr lang="en-US" sz="2000" dirty="0">
                <a:solidFill>
                  <a:schemeClr val="bg1"/>
                </a:solidFill>
                <a:latin typeface="Times New Roman" panose="02020603050405020304" pitchFamily="18" charset="0"/>
                <a:cs typeface="Times New Roman" panose="02020603050405020304" pitchFamily="18" charset="0"/>
              </a:rPr>
              <a:t>DeFi (or “decentralized finance”) is an umbrella term for financial services on public blockchains, primarily Ethereum. </a:t>
            </a:r>
          </a:p>
          <a:p>
            <a:pPr algn="just">
              <a:lnSpc>
                <a:spcPct val="150000"/>
              </a:lnSpc>
            </a:pPr>
            <a:r>
              <a:rPr lang="en-US" sz="2000" dirty="0">
                <a:solidFill>
                  <a:schemeClr val="bg1"/>
                </a:solidFill>
                <a:latin typeface="Times New Roman" panose="02020603050405020304" pitchFamily="18" charset="0"/>
                <a:cs typeface="Times New Roman" panose="02020603050405020304" pitchFamily="18" charset="0"/>
              </a:rPr>
              <a:t>With DeFi, you can do most of the things that banks support — earn interest, borrow, lend, buy insurance , trade derivatives, trade assets, and more — but it’s faster and doesn’t require paperwork or a third party.</a:t>
            </a:r>
          </a:p>
          <a:p>
            <a:pPr algn="just">
              <a:lnSpc>
                <a:spcPct val="150000"/>
              </a:lnSpc>
            </a:pPr>
            <a:endParaRPr lang="en-US" sz="2000" dirty="0">
              <a:solidFill>
                <a:schemeClr val="bg1"/>
              </a:solidFill>
              <a:latin typeface="Times New Roman" panose="02020603050405020304" pitchFamily="18" charset="0"/>
              <a:cs typeface="Times New Roman" panose="02020603050405020304" pitchFamily="18" charset="0"/>
            </a:endParaRPr>
          </a:p>
          <a:p>
            <a:pPr algn="just">
              <a:lnSpc>
                <a:spcPct val="150000"/>
              </a:lnSpc>
            </a:pPr>
            <a:r>
              <a:rPr lang="en-US" sz="2000" b="1" dirty="0">
                <a:solidFill>
                  <a:schemeClr val="bg1"/>
                </a:solidFill>
                <a:latin typeface="Times New Roman" panose="02020603050405020304" pitchFamily="18" charset="0"/>
                <a:cs typeface="Times New Roman" panose="02020603050405020304" pitchFamily="18" charset="0"/>
              </a:rPr>
              <a:t>Need of Decentralized Finance :</a:t>
            </a:r>
          </a:p>
          <a:p>
            <a:pPr algn="just">
              <a:lnSpc>
                <a:spcPct val="150000"/>
              </a:lnSpc>
            </a:pPr>
            <a:r>
              <a:rPr lang="en-US" sz="2000" dirty="0">
                <a:solidFill>
                  <a:schemeClr val="bg1"/>
                </a:solidFill>
                <a:latin typeface="Times New Roman" panose="02020603050405020304" pitchFamily="18" charset="0"/>
                <a:cs typeface="Times New Roman" panose="02020603050405020304" pitchFamily="18" charset="0"/>
              </a:rPr>
              <a:t>DeFi takes the basic premise of Bitcoin — digital money — and expands on it, creating an entire digital alternative to Wall Street, but without all the associated costs.</a:t>
            </a:r>
          </a:p>
          <a:p>
            <a:pPr algn="just">
              <a:lnSpc>
                <a:spcPct val="150000"/>
              </a:lnSpc>
            </a:pPr>
            <a:r>
              <a:rPr lang="en-US" sz="2000" dirty="0">
                <a:solidFill>
                  <a:schemeClr val="bg1"/>
                </a:solidFill>
                <a:latin typeface="Times New Roman" panose="02020603050405020304" pitchFamily="18" charset="0"/>
                <a:cs typeface="Times New Roman" panose="02020603050405020304" pitchFamily="18" charset="0"/>
              </a:rPr>
              <a:t>This has the potential to create more open, free, and fair financial markets that are accessible to anyone with an internet connection. </a:t>
            </a:r>
          </a:p>
        </p:txBody>
      </p:sp>
    </p:spTree>
    <p:extLst>
      <p:ext uri="{BB962C8B-B14F-4D97-AF65-F5344CB8AC3E}">
        <p14:creationId xmlns:p14="http://schemas.microsoft.com/office/powerpoint/2010/main" val="3844250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8884D65-692A-A227-C0D2-AA869AF7BA7D}"/>
              </a:ext>
            </a:extLst>
          </p:cNvPr>
          <p:cNvSpPr>
            <a:spLocks noGrp="1"/>
          </p:cNvSpPr>
          <p:nvPr>
            <p:ph type="body" sz="quarter" idx="19"/>
          </p:nvPr>
        </p:nvSpPr>
        <p:spPr/>
        <p:txBody>
          <a:bodyPr/>
          <a:lstStyle/>
          <a:p>
            <a:r>
              <a:rPr lang="en-US"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DEF5D3BC-2187-68C6-6A65-BC08F25E7014}"/>
              </a:ext>
            </a:extLst>
          </p:cNvPr>
          <p:cNvSpPr txBox="1"/>
          <p:nvPr/>
        </p:nvSpPr>
        <p:spPr>
          <a:xfrm>
            <a:off x="507507" y="406195"/>
            <a:ext cx="11176986" cy="2766398"/>
          </a:xfrm>
          <a:prstGeom prst="rect">
            <a:avLst/>
          </a:prstGeom>
          <a:noFill/>
        </p:spPr>
        <p:txBody>
          <a:bodyPr wrap="square" rtlCol="0">
            <a:spAutoFit/>
          </a:bodyPr>
          <a:lstStyle/>
          <a:p>
            <a:pPr algn="just">
              <a:lnSpc>
                <a:spcPct val="150000"/>
              </a:lnSpc>
            </a:pPr>
            <a:r>
              <a:rPr lang="en-US" sz="2000" b="1" dirty="0">
                <a:solidFill>
                  <a:schemeClr val="bg1"/>
                </a:solidFill>
                <a:latin typeface="Times New Roman" panose="02020603050405020304" pitchFamily="18" charset="0"/>
                <a:cs typeface="Times New Roman" panose="02020603050405020304" pitchFamily="18" charset="0"/>
              </a:rPr>
              <a:t>Need of Decentralized Finance :</a:t>
            </a:r>
          </a:p>
          <a:p>
            <a:pPr algn="just">
              <a:lnSpc>
                <a:spcPct val="150000"/>
              </a:lnSpc>
            </a:pPr>
            <a:r>
              <a:rPr lang="en-IN" sz="2000" dirty="0">
                <a:solidFill>
                  <a:schemeClr val="bg1"/>
                </a:solidFill>
                <a:effectLst/>
                <a:latin typeface="Times New Roman" panose="02020603050405020304" pitchFamily="18" charset="0"/>
                <a:ea typeface="Times New Roman" panose="02020603050405020304" pitchFamily="18" charset="0"/>
              </a:rPr>
              <a:t>Decentralized applications (also known as “DApps”) provide services similar to those offered by typical consumer applications, but they use blockchain technology to grant users more control over their data by eliminating the need for centralized intermediaries to manage the data, thus making the service “decentralized”.</a:t>
            </a:r>
            <a:endParaRPr lang="en-US" sz="2000" dirty="0">
              <a:solidFill>
                <a:schemeClr val="bg1"/>
              </a:solidFill>
              <a:latin typeface="Times New Roman" panose="02020603050405020304" pitchFamily="18" charset="0"/>
              <a:cs typeface="Times New Roman" panose="02020603050405020304" pitchFamily="18" charset="0"/>
            </a:endParaRPr>
          </a:p>
          <a:p>
            <a:pPr algn="just">
              <a:lnSpc>
                <a:spcPct val="150000"/>
              </a:lnSpc>
            </a:pPr>
            <a:endParaRPr lang="en-US" b="1" dirty="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51D31AA-C03D-62F6-94FD-1756137E17D2}"/>
              </a:ext>
            </a:extLst>
          </p:cNvPr>
          <p:cNvPicPr>
            <a:picLocks noChangeAspect="1"/>
          </p:cNvPicPr>
          <p:nvPr/>
        </p:nvPicPr>
        <p:blipFill rotWithShape="1">
          <a:blip r:embed="rId2"/>
          <a:srcRect l="1240" t="15017" r="944" b="2265"/>
          <a:stretch/>
        </p:blipFill>
        <p:spPr>
          <a:xfrm>
            <a:off x="3384855" y="3172593"/>
            <a:ext cx="5927821" cy="3133066"/>
          </a:xfrm>
          <a:prstGeom prst="rect">
            <a:avLst/>
          </a:prstGeom>
        </p:spPr>
      </p:pic>
    </p:spTree>
    <p:extLst>
      <p:ext uri="{BB962C8B-B14F-4D97-AF65-F5344CB8AC3E}">
        <p14:creationId xmlns:p14="http://schemas.microsoft.com/office/powerpoint/2010/main" val="1877361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9B4BC4-EF49-BD3A-92E0-6177C0243924}"/>
              </a:ext>
            </a:extLst>
          </p:cNvPr>
          <p:cNvSpPr txBox="1"/>
          <p:nvPr/>
        </p:nvSpPr>
        <p:spPr>
          <a:xfrm>
            <a:off x="550041" y="917578"/>
            <a:ext cx="11386687" cy="4285789"/>
          </a:xfrm>
          <a:prstGeom prst="rect">
            <a:avLst/>
          </a:prstGeom>
          <a:noFill/>
        </p:spPr>
        <p:txBody>
          <a:bodyPr wrap="square" rtlCol="0">
            <a:spAutoFit/>
          </a:bodyPr>
          <a:lstStyle/>
          <a:p>
            <a:pPr marL="360000">
              <a:spcBef>
                <a:spcPts val="250"/>
              </a:spcBef>
            </a:pPr>
            <a:r>
              <a:rPr lang="en-US" sz="2000" b="1" dirty="0">
                <a:solidFill>
                  <a:schemeClr val="bg1"/>
                </a:solidFill>
                <a:effectLst/>
                <a:latin typeface="Times New Roman" panose="02020603050405020304" pitchFamily="18" charset="0"/>
                <a:ea typeface="Times New Roman" panose="02020603050405020304" pitchFamily="18" charset="0"/>
              </a:rPr>
              <a:t>Purpose of Project</a:t>
            </a:r>
          </a:p>
          <a:p>
            <a:pPr marL="360000">
              <a:spcBef>
                <a:spcPts val="250"/>
              </a:spcBef>
            </a:pPr>
            <a:endParaRPr lang="en-US" sz="2000" b="1" dirty="0">
              <a:solidFill>
                <a:schemeClr val="bg1"/>
              </a:solidFill>
              <a:latin typeface="Times New Roman" panose="02020603050405020304" pitchFamily="18" charset="0"/>
              <a:ea typeface="Times New Roman" panose="02020603050405020304" pitchFamily="18" charset="0"/>
            </a:endParaRPr>
          </a:p>
          <a:p>
            <a:pPr marL="702900" indent="-342900">
              <a:lnSpc>
                <a:spcPct val="150000"/>
              </a:lnSpc>
              <a:spcBef>
                <a:spcPts val="250"/>
              </a:spcBef>
              <a:buFont typeface="Wingdings" panose="05000000000000000000" pitchFamily="2" charset="2"/>
              <a:buChar char="Ø"/>
            </a:pPr>
            <a:r>
              <a:rPr lang="en-US" sz="2000" dirty="0">
                <a:solidFill>
                  <a:schemeClr val="bg1"/>
                </a:solidFill>
                <a:effectLst/>
                <a:latin typeface="Times New Roman" panose="02020603050405020304" pitchFamily="18" charset="0"/>
                <a:ea typeface="Times New Roman" panose="02020603050405020304" pitchFamily="18" charset="0"/>
              </a:rPr>
              <a:t>Decentralized finance applications are designed to overcome these risks by distributing power and control among a network of users. </a:t>
            </a:r>
          </a:p>
          <a:p>
            <a:pPr marL="702900" indent="-342900">
              <a:lnSpc>
                <a:spcPct val="150000"/>
              </a:lnSpc>
              <a:spcBef>
                <a:spcPts val="250"/>
              </a:spcBef>
              <a:buFont typeface="Wingdings" panose="05000000000000000000" pitchFamily="2" charset="2"/>
              <a:buChar char="Ø"/>
            </a:pPr>
            <a:r>
              <a:rPr lang="en-US" sz="2000" dirty="0">
                <a:solidFill>
                  <a:schemeClr val="bg1"/>
                </a:solidFill>
                <a:effectLst/>
                <a:latin typeface="Times New Roman" panose="02020603050405020304" pitchFamily="18" charset="0"/>
                <a:ea typeface="Times New Roman" panose="02020603050405020304" pitchFamily="18" charset="0"/>
              </a:rPr>
              <a:t>This can provide a number of benefits, such as increased security, resilience, and transparency.</a:t>
            </a:r>
            <a:r>
              <a:rPr lang="en-IN" sz="2000" dirty="0">
                <a:solidFill>
                  <a:schemeClr val="bg1"/>
                </a:solidFill>
                <a:latin typeface="Times New Roman" panose="02020603050405020304" pitchFamily="18" charset="0"/>
                <a:ea typeface="Times New Roman" panose="02020603050405020304" pitchFamily="18" charset="0"/>
              </a:rPr>
              <a:t> </a:t>
            </a:r>
          </a:p>
          <a:p>
            <a:pPr marL="702900" indent="-342900">
              <a:lnSpc>
                <a:spcPct val="150000"/>
              </a:lnSpc>
              <a:spcBef>
                <a:spcPts val="250"/>
              </a:spcBef>
              <a:buFont typeface="Wingdings" panose="05000000000000000000" pitchFamily="2" charset="2"/>
              <a:buChar char="Ø"/>
            </a:pPr>
            <a:r>
              <a:rPr lang="en-US" sz="2000" dirty="0">
                <a:solidFill>
                  <a:schemeClr val="bg1"/>
                </a:solidFill>
                <a:effectLst/>
                <a:latin typeface="Times New Roman" panose="02020603050405020304" pitchFamily="18" charset="0"/>
                <a:ea typeface="Times New Roman" panose="02020603050405020304" pitchFamily="18" charset="0"/>
              </a:rPr>
              <a:t>The need for decentralized finance applications arises from the fact that traditional financial institutions are centralized. This means that they are subject to the risks associated with centralization, such as single points of failure and the potential for corruption.</a:t>
            </a:r>
            <a:endParaRPr lang="en-IN" sz="2000" dirty="0">
              <a:solidFill>
                <a:schemeClr val="bg1"/>
              </a:solidFill>
              <a:effectLst/>
              <a:latin typeface="Times New Roman" panose="02020603050405020304" pitchFamily="18" charset="0"/>
              <a:ea typeface="Times New Roman" panose="02020603050405020304" pitchFamily="18" charset="0"/>
            </a:endParaRPr>
          </a:p>
          <a:p>
            <a:pPr marL="360000">
              <a:spcBef>
                <a:spcPts val="250"/>
              </a:spcBef>
            </a:pPr>
            <a:endParaRPr lang="en-US" sz="2000" b="1" dirty="0">
              <a:solidFill>
                <a:schemeClr val="bg1"/>
              </a:solidFill>
              <a:effectLst/>
              <a:latin typeface="Times New Roman" panose="02020603050405020304" pitchFamily="18" charset="0"/>
              <a:ea typeface="Times New Roman" panose="02020603050405020304" pitchFamily="18" charset="0"/>
            </a:endParaRPr>
          </a:p>
          <a:p>
            <a:endPar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1253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C7B7E0-FB73-972E-7512-52A50224126B}"/>
              </a:ext>
            </a:extLst>
          </p:cNvPr>
          <p:cNvSpPr txBox="1"/>
          <p:nvPr/>
        </p:nvSpPr>
        <p:spPr>
          <a:xfrm>
            <a:off x="640671" y="1211494"/>
            <a:ext cx="10910657" cy="4247317"/>
          </a:xfrm>
          <a:prstGeom prst="rect">
            <a:avLst/>
          </a:prstGeom>
          <a:noFill/>
        </p:spPr>
        <p:txBody>
          <a:bodyPr wrap="square" rtlCol="0">
            <a:spAutoFit/>
          </a:bodyPr>
          <a:lstStyle/>
          <a:p>
            <a:r>
              <a:rPr lang="en-IN" sz="2000" b="1" dirty="0">
                <a:solidFill>
                  <a:schemeClr val="bg1"/>
                </a:solidFill>
                <a:latin typeface="Times New Roman" panose="02020603050405020304" pitchFamily="18" charset="0"/>
                <a:cs typeface="Times New Roman" panose="02020603050405020304" pitchFamily="18" charset="0"/>
              </a:rPr>
              <a:t>Problems with Existing System</a:t>
            </a:r>
          </a:p>
          <a:p>
            <a:endParaRPr lang="en-IN" sz="2000" b="1" dirty="0">
              <a:solidFill>
                <a:schemeClr val="bg1"/>
              </a:solidFill>
              <a:latin typeface="Times New Roman" panose="02020603050405020304" pitchFamily="18" charset="0"/>
              <a:cs typeface="Times New Roman" panose="02020603050405020304" pitchFamily="18" charset="0"/>
            </a:endParaRPr>
          </a:p>
          <a:p>
            <a:pPr marL="523240" marR="151130" indent="-342900" algn="just">
              <a:lnSpc>
                <a:spcPct val="150000"/>
              </a:lnSpc>
              <a:spcAft>
                <a:spcPts val="0"/>
              </a:spcAft>
              <a:buFont typeface="Wingdings" panose="05000000000000000000" pitchFamily="2" charset="2"/>
              <a:buChar char="Ø"/>
            </a:pPr>
            <a:r>
              <a:rPr lang="en-IN" sz="2000" dirty="0">
                <a:solidFill>
                  <a:schemeClr val="bg1"/>
                </a:solidFill>
                <a:effectLst/>
                <a:latin typeface="Times New Roman" panose="02020603050405020304" pitchFamily="18" charset="0"/>
                <a:ea typeface="Times New Roman" panose="02020603050405020304" pitchFamily="18" charset="0"/>
              </a:rPr>
              <a:t>When it comes to cryptocurrency exchanges, there are mainly two types of exchanges, centralized exchange and decentralized exchange.</a:t>
            </a:r>
          </a:p>
          <a:p>
            <a:pPr marL="523240" marR="151130" indent="-342900" algn="just">
              <a:lnSpc>
                <a:spcPct val="150000"/>
              </a:lnSpc>
              <a:spcAft>
                <a:spcPts val="0"/>
              </a:spcAft>
              <a:buFont typeface="Wingdings" panose="05000000000000000000" pitchFamily="2" charset="2"/>
              <a:buChar char="Ø"/>
            </a:pPr>
            <a:r>
              <a:rPr lang="en-IN" sz="2000" dirty="0">
                <a:solidFill>
                  <a:schemeClr val="bg1"/>
                </a:solidFill>
                <a:effectLst/>
                <a:latin typeface="Times New Roman" panose="02020603050405020304" pitchFamily="18" charset="0"/>
                <a:ea typeface="Times New Roman" panose="02020603050405020304" pitchFamily="18" charset="0"/>
              </a:rPr>
              <a:t>Centralized crypto exchanges that act as a middleman between the buyer and the seller and make money through commissions and transaction fees. Popular CE service providers are Finance, Coinbase etc.</a:t>
            </a:r>
          </a:p>
          <a:p>
            <a:pPr marL="523240" marR="151130" indent="-342900" algn="just">
              <a:lnSpc>
                <a:spcPct val="150000"/>
              </a:lnSpc>
              <a:spcAft>
                <a:spcPts val="0"/>
              </a:spcAft>
              <a:buFont typeface="Wingdings" panose="05000000000000000000" pitchFamily="2" charset="2"/>
              <a:buChar char="Ø"/>
            </a:pPr>
            <a:r>
              <a:rPr lang="en-IN" sz="2000" dirty="0">
                <a:solidFill>
                  <a:schemeClr val="bg1"/>
                </a:solidFill>
                <a:latin typeface="Times New Roman" panose="02020603050405020304" pitchFamily="18" charset="0"/>
                <a:ea typeface="Times New Roman" panose="02020603050405020304" pitchFamily="18" charset="0"/>
              </a:rPr>
              <a:t>To explain the drawbacks of the existing system we will be considering that we experience in real life. We will be comparing how exchange at centralized authorities say airports or banks work. </a:t>
            </a:r>
            <a:endParaRPr lang="en-IN" sz="2000" dirty="0">
              <a:solidFill>
                <a:schemeClr val="bg1"/>
              </a:solidFill>
              <a:effectLst/>
              <a:latin typeface="Times New Roman" panose="02020603050405020304" pitchFamily="18" charset="0"/>
              <a:ea typeface="Times New Roman" panose="02020603050405020304" pitchFamily="18" charset="0"/>
            </a:endParaRPr>
          </a:p>
          <a:p>
            <a:endParaRPr lang="en-IN" sz="2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0588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6DA157-C29B-37A9-ECD7-333507169319}"/>
              </a:ext>
            </a:extLst>
          </p:cNvPr>
          <p:cNvPicPr>
            <a:picLocks noChangeAspect="1"/>
          </p:cNvPicPr>
          <p:nvPr/>
        </p:nvPicPr>
        <p:blipFill rotWithShape="1">
          <a:blip r:embed="rId2"/>
          <a:srcRect l="23810" t="17346" r="14005" b="33981"/>
          <a:stretch/>
        </p:blipFill>
        <p:spPr>
          <a:xfrm>
            <a:off x="2348430" y="1065728"/>
            <a:ext cx="7730274" cy="3053510"/>
          </a:xfrm>
          <a:prstGeom prst="rect">
            <a:avLst/>
          </a:prstGeom>
        </p:spPr>
      </p:pic>
      <p:sp>
        <p:nvSpPr>
          <p:cNvPr id="3" name="TextBox 2">
            <a:extLst>
              <a:ext uri="{FF2B5EF4-FFF2-40B4-BE49-F238E27FC236}">
                <a16:creationId xmlns:a16="http://schemas.microsoft.com/office/drawing/2014/main" id="{8E131095-4309-4F26-F043-F57654CFAFDD}"/>
              </a:ext>
            </a:extLst>
          </p:cNvPr>
          <p:cNvSpPr txBox="1"/>
          <p:nvPr/>
        </p:nvSpPr>
        <p:spPr>
          <a:xfrm>
            <a:off x="2681056" y="4758431"/>
            <a:ext cx="6880194" cy="400110"/>
          </a:xfrm>
          <a:prstGeom prst="rect">
            <a:avLst/>
          </a:prstGeom>
          <a:noFill/>
        </p:spPr>
        <p:txBody>
          <a:bodyPr wrap="square" rtlCol="0">
            <a:spAutoFit/>
          </a:bodyPr>
          <a:lstStyle/>
          <a:p>
            <a:pPr algn="ctr"/>
            <a:r>
              <a:rPr lang="en-IN" sz="2000" dirty="0">
                <a:solidFill>
                  <a:schemeClr val="bg1"/>
                </a:solidFill>
                <a:latin typeface="Times New Roman" panose="02020603050405020304" pitchFamily="18" charset="0"/>
                <a:cs typeface="Times New Roman" panose="02020603050405020304" pitchFamily="18" charset="0"/>
              </a:rPr>
              <a:t>This image shows how a centralized exchange system works</a:t>
            </a:r>
          </a:p>
        </p:txBody>
      </p:sp>
    </p:spTree>
    <p:extLst>
      <p:ext uri="{BB962C8B-B14F-4D97-AF65-F5344CB8AC3E}">
        <p14:creationId xmlns:p14="http://schemas.microsoft.com/office/powerpoint/2010/main" val="2392487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9B4BC4-EF49-BD3A-92E0-6177C0243924}"/>
              </a:ext>
            </a:extLst>
          </p:cNvPr>
          <p:cNvSpPr txBox="1"/>
          <p:nvPr/>
        </p:nvSpPr>
        <p:spPr>
          <a:xfrm>
            <a:off x="452387" y="269507"/>
            <a:ext cx="11386687" cy="8140690"/>
          </a:xfrm>
          <a:prstGeom prst="rect">
            <a:avLst/>
          </a:prstGeom>
          <a:noFill/>
        </p:spPr>
        <p:txBody>
          <a:bodyPr wrap="square" rtlCol="0">
            <a:spAutoFit/>
          </a:bodyPr>
          <a:lstStyle/>
          <a:p>
            <a:pPr marL="180340" marR="150495" algn="just">
              <a:spcAft>
                <a:spcPts val="0"/>
              </a:spcAft>
            </a:pPr>
            <a:r>
              <a:rPr lang="en-US" sz="2000" b="1" dirty="0">
                <a:solidFill>
                  <a:schemeClr val="bg1"/>
                </a:solidFill>
                <a:effectLst/>
                <a:latin typeface="Times New Roman" panose="02020603050405020304" pitchFamily="18" charset="0"/>
                <a:ea typeface="Times New Roman" panose="02020603050405020304" pitchFamily="18" charset="0"/>
              </a:rPr>
              <a:t>Proposed System</a:t>
            </a:r>
            <a:endParaRPr lang="en-IN" sz="2000" dirty="0">
              <a:solidFill>
                <a:schemeClr val="bg1"/>
              </a:solidFill>
              <a:latin typeface="Times New Roman" panose="02020603050405020304" pitchFamily="18" charset="0"/>
              <a:ea typeface="Times New Roman" panose="02020603050405020304" pitchFamily="18" charset="0"/>
            </a:endParaRPr>
          </a:p>
          <a:p>
            <a:pPr marL="180340" marR="150495" algn="just">
              <a:spcAft>
                <a:spcPts val="0"/>
              </a:spcAft>
            </a:pPr>
            <a:endParaRPr lang="en-US" sz="2000" b="1" dirty="0">
              <a:solidFill>
                <a:schemeClr val="bg1"/>
              </a:solidFill>
              <a:latin typeface="Times New Roman" panose="02020603050405020304" pitchFamily="18" charset="0"/>
              <a:ea typeface="Times New Roman" panose="02020603050405020304" pitchFamily="18" charset="0"/>
            </a:endParaRPr>
          </a:p>
          <a:p>
            <a:pPr marL="466090" marR="151130" indent="-285750" algn="just">
              <a:lnSpc>
                <a:spcPct val="150000"/>
              </a:lnSpc>
              <a:spcAft>
                <a:spcPts val="0"/>
              </a:spcAft>
              <a:buFont typeface="Wingdings" panose="05000000000000000000" pitchFamily="2" charset="2"/>
              <a:buChar char="Ø"/>
            </a:pPr>
            <a:r>
              <a:rPr lang="en-US" sz="2000" dirty="0">
                <a:solidFill>
                  <a:schemeClr val="bg1"/>
                </a:solidFill>
                <a:effectLst/>
                <a:latin typeface="Times New Roman" panose="02020603050405020304" pitchFamily="18" charset="0"/>
                <a:ea typeface="Times New Roman" panose="02020603050405020304" pitchFamily="18" charset="0"/>
              </a:rPr>
              <a:t>The main idea behind the proposed system is to allow users to exchange one form of crypto currency to another and allows a decentralized form of exchange without any authority present. </a:t>
            </a:r>
          </a:p>
          <a:p>
            <a:pPr marL="466090" marR="151130" indent="-285750" algn="just">
              <a:lnSpc>
                <a:spcPct val="150000"/>
              </a:lnSpc>
              <a:spcAft>
                <a:spcPts val="0"/>
              </a:spcAft>
              <a:buFont typeface="Wingdings" panose="05000000000000000000" pitchFamily="2" charset="2"/>
              <a:buChar char="Ø"/>
            </a:pPr>
            <a:r>
              <a:rPr lang="en-US" sz="2000" dirty="0">
                <a:solidFill>
                  <a:schemeClr val="bg1"/>
                </a:solidFill>
                <a:effectLst/>
                <a:latin typeface="Times New Roman" panose="02020603050405020304" pitchFamily="18" charset="0"/>
                <a:ea typeface="Times New Roman" panose="02020603050405020304" pitchFamily="18" charset="0"/>
              </a:rPr>
              <a:t>CREX is designed to be as user friendly as possible, with a simple interface that allows users to easily swap between tokens. There is no need to set up an account or login, and the process is designed to be as seamless as possible.</a:t>
            </a:r>
          </a:p>
          <a:p>
            <a:pPr marL="180340" marR="150495" algn="just">
              <a:spcBef>
                <a:spcPts val="35"/>
              </a:spcBef>
              <a:spcAft>
                <a:spcPts val="0"/>
              </a:spcAft>
            </a:pPr>
            <a:endParaRPr lang="en-IN" sz="1800" dirty="0">
              <a:solidFill>
                <a:schemeClr val="bg1"/>
              </a:solidFill>
              <a:effectLst/>
              <a:latin typeface="Times New Roman" panose="02020603050405020304" pitchFamily="18" charset="0"/>
              <a:ea typeface="Times New Roman" panose="02020603050405020304" pitchFamily="18" charset="0"/>
            </a:endParaRPr>
          </a:p>
          <a:p>
            <a:pPr marL="180340" marR="151130" algn="just">
              <a:lnSpc>
                <a:spcPct val="150000"/>
              </a:lnSpc>
              <a:spcAft>
                <a:spcPts val="0"/>
              </a:spcAft>
            </a:pPr>
            <a:endParaRPr lang="en-IN" sz="1800" dirty="0">
              <a:solidFill>
                <a:schemeClr val="bg1"/>
              </a:solidFill>
              <a:effectLst/>
              <a:latin typeface="Times New Roman" panose="02020603050405020304" pitchFamily="18" charset="0"/>
              <a:ea typeface="Times New Roman" panose="02020603050405020304" pitchFamily="18" charset="0"/>
            </a:endParaRPr>
          </a:p>
          <a:p>
            <a:pPr marL="180340" marR="151130" indent="457200" algn="just">
              <a:lnSpc>
                <a:spcPct val="150000"/>
              </a:lnSpc>
              <a:spcAft>
                <a:spcPts val="0"/>
              </a:spcAft>
            </a:pPr>
            <a:endParaRPr lang="en-IN" dirty="0">
              <a:solidFill>
                <a:schemeClr val="bg1"/>
              </a:solidFill>
              <a:latin typeface="Times New Roman" panose="02020603050405020304" pitchFamily="18" charset="0"/>
              <a:ea typeface="Times New Roman" panose="02020603050405020304" pitchFamily="18" charset="0"/>
            </a:endParaRPr>
          </a:p>
          <a:p>
            <a:pPr marL="180340" marR="151130" indent="457200" algn="just">
              <a:lnSpc>
                <a:spcPct val="150000"/>
              </a:lnSpc>
              <a:spcAft>
                <a:spcPts val="0"/>
              </a:spcAft>
            </a:pPr>
            <a:endParaRPr lang="en-IN" sz="1800" dirty="0">
              <a:solidFill>
                <a:schemeClr val="bg1"/>
              </a:solidFill>
              <a:effectLst/>
              <a:latin typeface="Times New Roman" panose="02020603050405020304" pitchFamily="18" charset="0"/>
              <a:ea typeface="Times New Roman" panose="02020603050405020304" pitchFamily="18" charset="0"/>
            </a:endParaRPr>
          </a:p>
          <a:p>
            <a:pPr marL="180340" marR="151130" indent="457200" algn="just">
              <a:lnSpc>
                <a:spcPct val="150000"/>
              </a:lnSpc>
              <a:spcAft>
                <a:spcPts val="0"/>
              </a:spcAft>
            </a:pPr>
            <a:endParaRPr lang="en-IN" dirty="0">
              <a:solidFill>
                <a:schemeClr val="bg1"/>
              </a:solidFill>
              <a:latin typeface="Times New Roman" panose="02020603050405020304" pitchFamily="18" charset="0"/>
              <a:ea typeface="Times New Roman" panose="02020603050405020304" pitchFamily="18" charset="0"/>
            </a:endParaRPr>
          </a:p>
          <a:p>
            <a:pPr marL="180340" marR="151130" indent="457200" algn="just">
              <a:lnSpc>
                <a:spcPct val="150000"/>
              </a:lnSpc>
              <a:spcAft>
                <a:spcPts val="0"/>
              </a:spcAft>
            </a:pPr>
            <a:endParaRPr lang="en-IN" sz="1800" dirty="0">
              <a:solidFill>
                <a:schemeClr val="bg1"/>
              </a:solidFill>
              <a:effectLst/>
              <a:latin typeface="Times New Roman" panose="02020603050405020304" pitchFamily="18" charset="0"/>
              <a:ea typeface="Times New Roman" panose="02020603050405020304" pitchFamily="18" charset="0"/>
            </a:endParaRPr>
          </a:p>
          <a:p>
            <a:pPr marL="180340" marR="151130" indent="457200" algn="just">
              <a:lnSpc>
                <a:spcPct val="150000"/>
              </a:lnSpc>
              <a:spcAft>
                <a:spcPts val="0"/>
              </a:spcAft>
            </a:pPr>
            <a:endParaRPr lang="en-IN" dirty="0">
              <a:solidFill>
                <a:schemeClr val="bg1"/>
              </a:solidFill>
              <a:latin typeface="Times New Roman" panose="02020603050405020304" pitchFamily="18" charset="0"/>
              <a:ea typeface="Times New Roman" panose="02020603050405020304" pitchFamily="18" charset="0"/>
            </a:endParaRPr>
          </a:p>
          <a:p>
            <a:pPr marL="180340" marR="151130" indent="457200" algn="ctr">
              <a:lnSpc>
                <a:spcPct val="150000"/>
              </a:lnSpc>
              <a:spcAft>
                <a:spcPts val="0"/>
              </a:spcAft>
            </a:pPr>
            <a:r>
              <a:rPr lang="en-IN" dirty="0">
                <a:solidFill>
                  <a:schemeClr val="bg1"/>
                </a:solidFill>
                <a:latin typeface="Times New Roman" panose="02020603050405020304" pitchFamily="18" charset="0"/>
                <a:ea typeface="Times New Roman" panose="02020603050405020304" pitchFamily="18" charset="0"/>
              </a:rPr>
              <a:t> This image depicts how the decentralized system works</a:t>
            </a:r>
            <a:endParaRPr lang="en-IN" sz="1800" dirty="0">
              <a:solidFill>
                <a:schemeClr val="bg1"/>
              </a:solidFill>
              <a:effectLst/>
              <a:latin typeface="Times New Roman" panose="02020603050405020304" pitchFamily="18" charset="0"/>
              <a:ea typeface="Times New Roman" panose="02020603050405020304" pitchFamily="18" charset="0"/>
            </a:endParaRPr>
          </a:p>
          <a:p>
            <a:pPr marL="180340" marR="151130" indent="457200" algn="just">
              <a:lnSpc>
                <a:spcPct val="150000"/>
              </a:lnSpc>
              <a:spcAft>
                <a:spcPts val="0"/>
              </a:spcAft>
            </a:pPr>
            <a:endParaRPr lang="en-IN" dirty="0">
              <a:solidFill>
                <a:schemeClr val="bg1"/>
              </a:solidFill>
              <a:latin typeface="Times New Roman" panose="02020603050405020304" pitchFamily="18" charset="0"/>
              <a:ea typeface="Times New Roman" panose="02020603050405020304" pitchFamily="18" charset="0"/>
            </a:endParaRPr>
          </a:p>
          <a:p>
            <a:pPr marL="180340" marR="151130" indent="457200" algn="just">
              <a:lnSpc>
                <a:spcPct val="150000"/>
              </a:lnSpc>
              <a:spcAft>
                <a:spcPts val="0"/>
              </a:spcAft>
            </a:pPr>
            <a:endParaRPr lang="en-IN" sz="1800" dirty="0">
              <a:solidFill>
                <a:schemeClr val="bg1"/>
              </a:solidFill>
              <a:effectLst/>
              <a:latin typeface="Times New Roman" panose="02020603050405020304" pitchFamily="18" charset="0"/>
              <a:ea typeface="Times New Roman" panose="02020603050405020304" pitchFamily="18" charset="0"/>
            </a:endParaRPr>
          </a:p>
          <a:p>
            <a:pPr marL="180340" marR="151130" indent="457200" algn="ctr">
              <a:lnSpc>
                <a:spcPct val="150000"/>
              </a:lnSpc>
            </a:pPr>
            <a:r>
              <a:rPr lang="en-US" dirty="0">
                <a:solidFill>
                  <a:schemeClr val="bg1"/>
                </a:solidFill>
                <a:latin typeface="Times New Roman" panose="02020603050405020304" pitchFamily="18" charset="0"/>
                <a:cs typeface="Times New Roman" panose="02020603050405020304" pitchFamily="18" charset="0"/>
              </a:rPr>
              <a:t>This image explains how centralized systems work. </a:t>
            </a:r>
            <a:endParaRPr lang="en-IN" dirty="0">
              <a:solidFill>
                <a:schemeClr val="bg1"/>
              </a:solidFill>
              <a:latin typeface="Times New Roman" panose="02020603050405020304" pitchFamily="18" charset="0"/>
              <a:cs typeface="Times New Roman" panose="02020603050405020304" pitchFamily="18" charset="0"/>
            </a:endParaRPr>
          </a:p>
          <a:p>
            <a:pPr marL="180340" marR="151130" indent="457200" algn="ctr">
              <a:lnSpc>
                <a:spcPct val="150000"/>
              </a:lnSpc>
              <a:spcAft>
                <a:spcPts val="0"/>
              </a:spcAft>
            </a:pPr>
            <a:endParaRPr lang="en-IN" sz="1800" dirty="0">
              <a:solidFill>
                <a:schemeClr val="bg1"/>
              </a:solidFill>
              <a:effectLst/>
              <a:latin typeface="Times New Roman" panose="02020603050405020304" pitchFamily="18" charset="0"/>
              <a:ea typeface="Times New Roman" panose="02020603050405020304" pitchFamily="18" charset="0"/>
            </a:endParaRPr>
          </a:p>
          <a:p>
            <a:endParaRPr lang="en-IN" dirty="0">
              <a:solidFill>
                <a:schemeClr val="bg1"/>
              </a:solidFill>
              <a:effectLst/>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77309752-9664-380B-3496-8C93F24AF44E}"/>
              </a:ext>
            </a:extLst>
          </p:cNvPr>
          <p:cNvPicPr>
            <a:picLocks noChangeAspect="1"/>
          </p:cNvPicPr>
          <p:nvPr/>
        </p:nvPicPr>
        <p:blipFill>
          <a:blip r:embed="rId2"/>
          <a:stretch>
            <a:fillRect/>
          </a:stretch>
        </p:blipFill>
        <p:spPr>
          <a:xfrm>
            <a:off x="4172504" y="3583973"/>
            <a:ext cx="4178057" cy="1970678"/>
          </a:xfrm>
          <a:prstGeom prst="rect">
            <a:avLst/>
          </a:prstGeom>
        </p:spPr>
      </p:pic>
    </p:spTree>
    <p:extLst>
      <p:ext uri="{BB962C8B-B14F-4D97-AF65-F5344CB8AC3E}">
        <p14:creationId xmlns:p14="http://schemas.microsoft.com/office/powerpoint/2010/main" val="2947794900"/>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71af3243-3dd4-4a8d-8c0d-dd76da1f02a5"/>
    <ds:schemaRef ds:uri="16c05727-aa75-4e4a-9b5f-8a80a1165891"/>
    <ds:schemaRef ds:uri="230e9df3-be65-4c73-a93b-d1236ebd677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1D2FAC4-C1D8-4FBC-AFD8-786609711A54}">
  <ds:schemaRefs>
    <ds:schemaRef ds:uri="http://schemas.microsoft.com/office/2006/metadata/properties"/>
    <ds:schemaRef ds:uri="http://www.w3.org/2000/xmlns/"/>
    <ds:schemaRef ds:uri="http://schemas.microsoft.com/sharepoint/v3"/>
    <ds:schemaRef ds:uri="http://www.w3.org/2001/XMLSchema-instance"/>
    <ds:schemaRef ds:uri="71af3243-3dd4-4a8d-8c0d-dd76da1f02a5"/>
    <ds:schemaRef ds:uri="http://schemas.microsoft.com/office/infopath/2007/PartnerControls"/>
    <ds:schemaRef ds:uri="230e9df3-be65-4c73-a93b-d1236ebd677e"/>
  </ds:schemaRefs>
</ds:datastoreItem>
</file>

<file path=customXml/itemProps3.xml><?xml version="1.0" encoding="utf-8"?>
<ds:datastoreItem xmlns:ds="http://schemas.openxmlformats.org/officeDocument/2006/customXml" ds:itemID="{BE89A24D-CD69-45A4-AC93-53B8115AA413}">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Tech pitch deck</Template>
  <TotalTime>2272</TotalTime>
  <Words>1934</Words>
  <Application>Microsoft Office PowerPoint</Application>
  <PresentationFormat>Widescreen</PresentationFormat>
  <Paragraphs>263</Paragraphs>
  <Slides>38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vt:lpstr>
      <vt:lpstr>Bierstadt</vt:lpstr>
      <vt:lpstr>Calibri</vt:lpstr>
      <vt:lpstr>Courier New</vt:lpstr>
      <vt:lpstr>Posterama</vt:lpstr>
      <vt:lpstr>Posterama Bold</vt:lpstr>
      <vt:lpstr>Times New Roman</vt:lpstr>
      <vt:lpstr>Wingdings</vt:lpstr>
      <vt:lpstr>Office Theme</vt:lpstr>
      <vt:lpstr>Decentralized finance application using blockchain technology</vt:lpstr>
      <vt:lpstr>OUTLINE OF THE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TECHNOLOGIES USED</vt:lpstr>
      <vt:lpstr>PowerPoint Presentation</vt:lpstr>
      <vt:lpstr>PowerPoint Presentation</vt:lpstr>
      <vt:lpstr>PowerPoint Presentation</vt:lpstr>
      <vt:lpstr>UML DIAGRAMS</vt:lpstr>
      <vt:lpstr>PowerPoint Presentation</vt:lpstr>
      <vt:lpstr>PowerPoint Presentation</vt:lpstr>
      <vt:lpstr>PowerPoint Presentation</vt:lpstr>
      <vt:lpstr>PowerPoint Presentation</vt:lpstr>
      <vt:lpstr>PowerPoint Presentation</vt:lpstr>
      <vt:lpstr>IMPLEMENTATION</vt:lpstr>
      <vt:lpstr>PowerPoint Presentation</vt:lpstr>
      <vt:lpstr>PowerPoint Presentation</vt:lpstr>
      <vt:lpstr>PowerPoint Presentation</vt:lpstr>
      <vt:lpstr>PowerPoint Presentation</vt:lpstr>
      <vt:lpstr>PowerPoint Presentation</vt:lpstr>
      <vt:lpstr>PowerPoint Presentation</vt:lpstr>
      <vt:lpstr>Test cases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Akshaya Chanchala</dc:creator>
  <cp:lastModifiedBy>Akshaya Chanchala</cp:lastModifiedBy>
  <cp:revision>38</cp:revision>
  <dcterms:created xsi:type="dcterms:W3CDTF">2022-10-16T20:52:08Z</dcterms:created>
  <dcterms:modified xsi:type="dcterms:W3CDTF">2023-01-09T19:28:24Z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